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76" r:id="rId3"/>
    <p:sldId id="404" r:id="rId4"/>
    <p:sldId id="332" r:id="rId5"/>
    <p:sldId id="314" r:id="rId6"/>
    <p:sldId id="257" r:id="rId7"/>
    <p:sldId id="262" r:id="rId8"/>
    <p:sldId id="263" r:id="rId9"/>
    <p:sldId id="380" r:id="rId10"/>
    <p:sldId id="372" r:id="rId11"/>
    <p:sldId id="273" r:id="rId12"/>
    <p:sldId id="388" r:id="rId13"/>
    <p:sldId id="395" r:id="rId14"/>
    <p:sldId id="396" r:id="rId15"/>
    <p:sldId id="399" r:id="rId16"/>
    <p:sldId id="400" r:id="rId17"/>
    <p:sldId id="390" r:id="rId18"/>
    <p:sldId id="391" r:id="rId19"/>
    <p:sldId id="392" r:id="rId20"/>
    <p:sldId id="360" r:id="rId21"/>
    <p:sldId id="362" r:id="rId22"/>
    <p:sldId id="363" r:id="rId23"/>
    <p:sldId id="354" r:id="rId24"/>
    <p:sldId id="324" r:id="rId25"/>
    <p:sldId id="302" r:id="rId26"/>
    <p:sldId id="303" r:id="rId27"/>
    <p:sldId id="300" r:id="rId28"/>
    <p:sldId id="301" r:id="rId29"/>
    <p:sldId id="281" r:id="rId30"/>
    <p:sldId id="331" r:id="rId31"/>
    <p:sldId id="293" r:id="rId32"/>
    <p:sldId id="295" r:id="rId33"/>
    <p:sldId id="313" r:id="rId34"/>
    <p:sldId id="327" r:id="rId35"/>
    <p:sldId id="403" r:id="rId36"/>
    <p:sldId id="287" r:id="rId37"/>
    <p:sldId id="275" r:id="rId38"/>
    <p:sldId id="405" r:id="rId39"/>
  </p:sldIdLst>
  <p:sldSz cx="9144000" cy="6858000" type="screen4x3"/>
  <p:notesSz cx="9144000" cy="6858000"/>
  <p:embeddedFontLst>
    <p:embeddedFont>
      <p:font typeface="Comic Sans MS" panose="030F0702030302020204" pitchFamily="66" charset="0"/>
      <p:regular r:id="rId42"/>
      <p:bold r:id="rId43"/>
      <p:italic r:id="rId44"/>
      <p:boldItalic r:id="rId45"/>
    </p:embeddedFont>
    <p:embeddedFont>
      <p:font typeface="PressWriter Symbols" panose="05000000000000000000" pitchFamily="2" charset="2"/>
      <p:regular r:id="rId4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3300"/>
    <a:srgbClr val="000000"/>
    <a:srgbClr val="ABABC7"/>
    <a:srgbClr val="009600"/>
    <a:srgbClr val="00CCFF"/>
    <a:srgbClr val="0080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0" autoAdjust="0"/>
    <p:restoredTop sz="94660"/>
  </p:normalViewPr>
  <p:slideViewPr>
    <p:cSldViewPr>
      <p:cViewPr varScale="1">
        <p:scale>
          <a:sx n="117" d="100"/>
          <a:sy n="117" d="100"/>
        </p:scale>
        <p:origin x="13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41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>
            <a:extLst>
              <a:ext uri="{FF2B5EF4-FFF2-40B4-BE49-F238E27FC236}">
                <a16:creationId xmlns:a16="http://schemas.microsoft.com/office/drawing/2014/main" id="{818C97B3-4EC9-647B-928A-E179EA775D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65219" name="Rectangle 3">
            <a:extLst>
              <a:ext uri="{FF2B5EF4-FFF2-40B4-BE49-F238E27FC236}">
                <a16:creationId xmlns:a16="http://schemas.microsoft.com/office/drawing/2014/main" id="{8B994E1B-5FB2-8B30-C722-3A354B0D472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65220" name="Rectangle 4">
            <a:extLst>
              <a:ext uri="{FF2B5EF4-FFF2-40B4-BE49-F238E27FC236}">
                <a16:creationId xmlns:a16="http://schemas.microsoft.com/office/drawing/2014/main" id="{9603267D-65D3-FA86-D139-AB0E824CD2B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65221" name="Rectangle 5">
            <a:extLst>
              <a:ext uri="{FF2B5EF4-FFF2-40B4-BE49-F238E27FC236}">
                <a16:creationId xmlns:a16="http://schemas.microsoft.com/office/drawing/2014/main" id="{625A7C4A-09D4-5B1F-E48D-B34F7A0E481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8B6F6C-AECC-4889-9690-51826F806D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>
            <a:extLst>
              <a:ext uri="{FF2B5EF4-FFF2-40B4-BE49-F238E27FC236}">
                <a16:creationId xmlns:a16="http://schemas.microsoft.com/office/drawing/2014/main" id="{DC1F4568-F859-84D8-17DB-316FE8ED53B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69315" name="Rectangle 3">
            <a:extLst>
              <a:ext uri="{FF2B5EF4-FFF2-40B4-BE49-F238E27FC236}">
                <a16:creationId xmlns:a16="http://schemas.microsoft.com/office/drawing/2014/main" id="{755D5012-6B51-5558-CF3C-20E0C0981B6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69316" name="Rectangle 4">
            <a:extLst>
              <a:ext uri="{FF2B5EF4-FFF2-40B4-BE49-F238E27FC236}">
                <a16:creationId xmlns:a16="http://schemas.microsoft.com/office/drawing/2014/main" id="{C6DC05B5-F0C5-159C-7AA5-02C1DD1C8D3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9317" name="Rectangle 5">
            <a:extLst>
              <a:ext uri="{FF2B5EF4-FFF2-40B4-BE49-F238E27FC236}">
                <a16:creationId xmlns:a16="http://schemas.microsoft.com/office/drawing/2014/main" id="{4310B17C-BE74-7321-CC71-130CDB2A660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9318" name="Rectangle 6">
            <a:extLst>
              <a:ext uri="{FF2B5EF4-FFF2-40B4-BE49-F238E27FC236}">
                <a16:creationId xmlns:a16="http://schemas.microsoft.com/office/drawing/2014/main" id="{E61ABF2C-04AA-E4A8-8899-5A5C3E0B435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69319" name="Rectangle 7">
            <a:extLst>
              <a:ext uri="{FF2B5EF4-FFF2-40B4-BE49-F238E27FC236}">
                <a16:creationId xmlns:a16="http://schemas.microsoft.com/office/drawing/2014/main" id="{4D6641EC-BFAA-01C9-D671-9A2F28290D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70FEEC-F045-44C5-A465-9913271EAF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BDE3D15-3926-7E31-84A8-36C8B2AF6C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01CC3B-8082-4C41-BB81-835FD66B083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70338" name="Rectangle 2">
            <a:extLst>
              <a:ext uri="{FF2B5EF4-FFF2-40B4-BE49-F238E27FC236}">
                <a16:creationId xmlns:a16="http://schemas.microsoft.com/office/drawing/2014/main" id="{54CF5370-FD13-19F8-4643-B9254041B0B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>
            <a:extLst>
              <a:ext uri="{FF2B5EF4-FFF2-40B4-BE49-F238E27FC236}">
                <a16:creationId xmlns:a16="http://schemas.microsoft.com/office/drawing/2014/main" id="{BDFE37BD-3FEA-1FA2-D5B9-B9B4E58F59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691C4CA-2D5A-CBD1-EB80-F84F165CA1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70B73C-ABBD-4C19-AA65-702815318F4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80578" name="Rectangle 2">
            <a:extLst>
              <a:ext uri="{FF2B5EF4-FFF2-40B4-BE49-F238E27FC236}">
                <a16:creationId xmlns:a16="http://schemas.microsoft.com/office/drawing/2014/main" id="{A5167685-7848-52E1-DD1E-89204C39E9B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>
            <a:extLst>
              <a:ext uri="{FF2B5EF4-FFF2-40B4-BE49-F238E27FC236}">
                <a16:creationId xmlns:a16="http://schemas.microsoft.com/office/drawing/2014/main" id="{3E23E407-D531-5500-6FE5-CFC408E65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45BB157-7EBC-A4E9-B6C5-F1F2E8D97C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FEFA86-0185-4007-BF1D-CC30695A68F3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81602" name="Rectangle 2">
            <a:extLst>
              <a:ext uri="{FF2B5EF4-FFF2-40B4-BE49-F238E27FC236}">
                <a16:creationId xmlns:a16="http://schemas.microsoft.com/office/drawing/2014/main" id="{86853C89-CBD3-EEFC-7D26-AF04D4CF9EC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3CCD1F5E-0989-BFC5-DDA5-85B331C4C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5351A89-1B9E-FE49-A639-B2D91C445C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9FB566-27B4-4E85-B117-1891B7EE1029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82626" name="Rectangle 2">
            <a:extLst>
              <a:ext uri="{FF2B5EF4-FFF2-40B4-BE49-F238E27FC236}">
                <a16:creationId xmlns:a16="http://schemas.microsoft.com/office/drawing/2014/main" id="{C3687283-EF12-695A-2ECE-57A98376088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>
            <a:extLst>
              <a:ext uri="{FF2B5EF4-FFF2-40B4-BE49-F238E27FC236}">
                <a16:creationId xmlns:a16="http://schemas.microsoft.com/office/drawing/2014/main" id="{5BE25303-A64F-3199-AC76-0CBF5B1E05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50A74F9-FC67-3968-B822-A431A449E3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F6DCED-BC87-44C9-B6F9-88E3324EFDF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85698" name="Rectangle 2">
            <a:extLst>
              <a:ext uri="{FF2B5EF4-FFF2-40B4-BE49-F238E27FC236}">
                <a16:creationId xmlns:a16="http://schemas.microsoft.com/office/drawing/2014/main" id="{48D16EF3-C901-7AA9-E8F6-6D4A88C2BDE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>
            <a:extLst>
              <a:ext uri="{FF2B5EF4-FFF2-40B4-BE49-F238E27FC236}">
                <a16:creationId xmlns:a16="http://schemas.microsoft.com/office/drawing/2014/main" id="{2D579E21-D6F0-CE8E-9913-153893E5B9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E588790-7D99-506B-EBB5-10FFCD2F9B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4A48BD-071D-4379-86BC-15D1D5D4AEF3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86722" name="Rectangle 2">
            <a:extLst>
              <a:ext uri="{FF2B5EF4-FFF2-40B4-BE49-F238E27FC236}">
                <a16:creationId xmlns:a16="http://schemas.microsoft.com/office/drawing/2014/main" id="{38229A29-BB85-BBE8-BFBF-86D89AC2FE9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>
            <a:extLst>
              <a:ext uri="{FF2B5EF4-FFF2-40B4-BE49-F238E27FC236}">
                <a16:creationId xmlns:a16="http://schemas.microsoft.com/office/drawing/2014/main" id="{E6422419-2C92-1804-745C-3C6937D30B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75FD111-295C-2F53-97AE-F0CC1BD3E1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F31FF8-78AA-410B-97EC-CE3ACEB943CF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87746" name="Rectangle 2">
            <a:extLst>
              <a:ext uri="{FF2B5EF4-FFF2-40B4-BE49-F238E27FC236}">
                <a16:creationId xmlns:a16="http://schemas.microsoft.com/office/drawing/2014/main" id="{7F773AAE-A95A-8885-A783-8E1B4F9DEB9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>
            <a:extLst>
              <a:ext uri="{FF2B5EF4-FFF2-40B4-BE49-F238E27FC236}">
                <a16:creationId xmlns:a16="http://schemas.microsoft.com/office/drawing/2014/main" id="{21CE0085-6C9D-2FB1-5EA1-64855B714F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945C388-082A-FC53-AC6D-EF706494A1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0C9051-C270-4F43-8A2D-95754A15528C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88770" name="Rectangle 2">
            <a:extLst>
              <a:ext uri="{FF2B5EF4-FFF2-40B4-BE49-F238E27FC236}">
                <a16:creationId xmlns:a16="http://schemas.microsoft.com/office/drawing/2014/main" id="{E43863A6-5F86-3980-8880-4A7EBBD4D11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>
            <a:extLst>
              <a:ext uri="{FF2B5EF4-FFF2-40B4-BE49-F238E27FC236}">
                <a16:creationId xmlns:a16="http://schemas.microsoft.com/office/drawing/2014/main" id="{36DE95D1-39B1-C413-CF90-9D8F88CF9D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A1A8B38-77F4-3B1B-AEE9-EF7C756CF3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590C4A-1CE1-461C-9F5D-C3C6A6CF3AC9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90818" name="Rectangle 2">
            <a:extLst>
              <a:ext uri="{FF2B5EF4-FFF2-40B4-BE49-F238E27FC236}">
                <a16:creationId xmlns:a16="http://schemas.microsoft.com/office/drawing/2014/main" id="{0153CDE3-6EC4-0DE1-F9E5-C8B403A89CB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>
            <a:extLst>
              <a:ext uri="{FF2B5EF4-FFF2-40B4-BE49-F238E27FC236}">
                <a16:creationId xmlns:a16="http://schemas.microsoft.com/office/drawing/2014/main" id="{20EA259E-4731-5102-F8BA-FD90D2C18A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14A46F8-B035-4FEE-6129-8B9D2DC779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F2275-FC22-491B-A608-6F0A7F2F552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91842" name="Rectangle 2">
            <a:extLst>
              <a:ext uri="{FF2B5EF4-FFF2-40B4-BE49-F238E27FC236}">
                <a16:creationId xmlns:a16="http://schemas.microsoft.com/office/drawing/2014/main" id="{264653F6-D22B-BBA5-BF9A-9ED30D245DB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>
            <a:extLst>
              <a:ext uri="{FF2B5EF4-FFF2-40B4-BE49-F238E27FC236}">
                <a16:creationId xmlns:a16="http://schemas.microsoft.com/office/drawing/2014/main" id="{6EC45222-A9C0-6D3F-97ED-49609F56BF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2993845-8753-3A0A-11AA-4EFAF3E4F4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5B2500-7535-444F-8D0E-FD760E7FCE7A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92866" name="Rectangle 2">
            <a:extLst>
              <a:ext uri="{FF2B5EF4-FFF2-40B4-BE49-F238E27FC236}">
                <a16:creationId xmlns:a16="http://schemas.microsoft.com/office/drawing/2014/main" id="{2C3122B4-DE30-E90D-46FA-F493D9B1F66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>
            <a:extLst>
              <a:ext uri="{FF2B5EF4-FFF2-40B4-BE49-F238E27FC236}">
                <a16:creationId xmlns:a16="http://schemas.microsoft.com/office/drawing/2014/main" id="{B4823F69-0588-6FD5-A59F-71C69E87FD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1F81D0D-F6C2-CC7F-E77E-7A82F512AF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86B793-585F-4216-AC4C-F73745E21C1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73410" name="Rectangle 2">
            <a:extLst>
              <a:ext uri="{FF2B5EF4-FFF2-40B4-BE49-F238E27FC236}">
                <a16:creationId xmlns:a16="http://schemas.microsoft.com/office/drawing/2014/main" id="{5E009E49-24A3-8319-079F-64497091E0E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>
            <a:extLst>
              <a:ext uri="{FF2B5EF4-FFF2-40B4-BE49-F238E27FC236}">
                <a16:creationId xmlns:a16="http://schemas.microsoft.com/office/drawing/2014/main" id="{4620D443-A2D0-E152-1351-4C35462124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6A4B7F2-E275-8E40-6309-366AECB924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5EBF8-B79B-4F68-A244-3CF8DA4D17FF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95938" name="Rectangle 2">
            <a:extLst>
              <a:ext uri="{FF2B5EF4-FFF2-40B4-BE49-F238E27FC236}">
                <a16:creationId xmlns:a16="http://schemas.microsoft.com/office/drawing/2014/main" id="{568C6DF7-2F36-4BA3-F8A4-C0CAB0A47B2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>
            <a:extLst>
              <a:ext uri="{FF2B5EF4-FFF2-40B4-BE49-F238E27FC236}">
                <a16:creationId xmlns:a16="http://schemas.microsoft.com/office/drawing/2014/main" id="{A1BEE0CE-3466-153F-2394-9526FE863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E0544BF-334E-7027-F731-B2D1122444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0C832-B2DB-417F-B2A9-E11AC1F3E0A1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96962" name="Rectangle 2">
            <a:extLst>
              <a:ext uri="{FF2B5EF4-FFF2-40B4-BE49-F238E27FC236}">
                <a16:creationId xmlns:a16="http://schemas.microsoft.com/office/drawing/2014/main" id="{5DB1C138-70FB-8744-797A-45956A39C7E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>
            <a:extLst>
              <a:ext uri="{FF2B5EF4-FFF2-40B4-BE49-F238E27FC236}">
                <a16:creationId xmlns:a16="http://schemas.microsoft.com/office/drawing/2014/main" id="{7200BD66-8FB9-B393-13B1-AEFB253670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9800071-0F0E-6316-8FDC-80CF308E06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8C095A-E097-44CF-941C-A0549DE1CF60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97986" name="Rectangle 2">
            <a:extLst>
              <a:ext uri="{FF2B5EF4-FFF2-40B4-BE49-F238E27FC236}">
                <a16:creationId xmlns:a16="http://schemas.microsoft.com/office/drawing/2014/main" id="{76D6CA20-7830-7ACB-E284-8D4FA29D506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>
            <a:extLst>
              <a:ext uri="{FF2B5EF4-FFF2-40B4-BE49-F238E27FC236}">
                <a16:creationId xmlns:a16="http://schemas.microsoft.com/office/drawing/2014/main" id="{10EA0DDC-863A-1368-809E-1A5C4396C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983B2F2-6958-3FCB-1137-7E9568894F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509CF-7882-4F0E-8D51-0C84D7D488FD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301058" name="Rectangle 2">
            <a:extLst>
              <a:ext uri="{FF2B5EF4-FFF2-40B4-BE49-F238E27FC236}">
                <a16:creationId xmlns:a16="http://schemas.microsoft.com/office/drawing/2014/main" id="{08B26553-AD18-A057-BD2C-B425B5A6A60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>
            <a:extLst>
              <a:ext uri="{FF2B5EF4-FFF2-40B4-BE49-F238E27FC236}">
                <a16:creationId xmlns:a16="http://schemas.microsoft.com/office/drawing/2014/main" id="{4FC9886B-3D05-EF57-2B29-89AEA83A5A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F4726F7-EFD8-798D-CEFB-7E40BAFE6F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DF7C5-6303-43E2-8B30-065DB82D51CB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302082" name="Rectangle 2">
            <a:extLst>
              <a:ext uri="{FF2B5EF4-FFF2-40B4-BE49-F238E27FC236}">
                <a16:creationId xmlns:a16="http://schemas.microsoft.com/office/drawing/2014/main" id="{93F18356-C803-1E60-7BF8-152B6D849FB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>
            <a:extLst>
              <a:ext uri="{FF2B5EF4-FFF2-40B4-BE49-F238E27FC236}">
                <a16:creationId xmlns:a16="http://schemas.microsoft.com/office/drawing/2014/main" id="{126BA883-1A28-D289-34BB-5C083485C6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26B306B-0592-C2A0-077E-81931E6062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D88009-BB3B-4CF3-AE59-73D50E2BB1BE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303106" name="Rectangle 2">
            <a:extLst>
              <a:ext uri="{FF2B5EF4-FFF2-40B4-BE49-F238E27FC236}">
                <a16:creationId xmlns:a16="http://schemas.microsoft.com/office/drawing/2014/main" id="{AC7EF724-1C58-5D1E-3993-ABCD1A91B9F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>
            <a:extLst>
              <a:ext uri="{FF2B5EF4-FFF2-40B4-BE49-F238E27FC236}">
                <a16:creationId xmlns:a16="http://schemas.microsoft.com/office/drawing/2014/main" id="{A1F2B730-31FD-92B9-EAF8-1F784818C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0771533-E1C8-292B-1C20-5DD4136F8E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DF775B-A318-4D95-B04D-64ACCA8BE21A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304130" name="Rectangle 2">
            <a:extLst>
              <a:ext uri="{FF2B5EF4-FFF2-40B4-BE49-F238E27FC236}">
                <a16:creationId xmlns:a16="http://schemas.microsoft.com/office/drawing/2014/main" id="{206482E9-DEC6-B000-C0EB-65BB310B2A1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858F55B1-A42A-153F-7F98-B7D2D8DA07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D4978E6-C29B-A242-415C-69C396DCA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64AFA-4B9A-4F0D-B54C-773E172CD1C4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305154" name="Rectangle 2">
            <a:extLst>
              <a:ext uri="{FF2B5EF4-FFF2-40B4-BE49-F238E27FC236}">
                <a16:creationId xmlns:a16="http://schemas.microsoft.com/office/drawing/2014/main" id="{53AD0034-BD38-33DD-807C-6375BBD0A92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>
            <a:extLst>
              <a:ext uri="{FF2B5EF4-FFF2-40B4-BE49-F238E27FC236}">
                <a16:creationId xmlns:a16="http://schemas.microsoft.com/office/drawing/2014/main" id="{869FB189-00A1-D7F9-2E9F-3E33B5D304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C35FB49-7431-77E9-2CF2-8190146EC1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8C4EAD-7AAC-4957-B6B6-63050713FC54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306178" name="Rectangle 2">
            <a:extLst>
              <a:ext uri="{FF2B5EF4-FFF2-40B4-BE49-F238E27FC236}">
                <a16:creationId xmlns:a16="http://schemas.microsoft.com/office/drawing/2014/main" id="{C889CAAE-9CCD-9FC3-DDAA-82CE20A49B1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>
            <a:extLst>
              <a:ext uri="{FF2B5EF4-FFF2-40B4-BE49-F238E27FC236}">
                <a16:creationId xmlns:a16="http://schemas.microsoft.com/office/drawing/2014/main" id="{CD61406B-7522-7BDE-F0AD-5239B14718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329C3CC-843C-055A-C8F7-40F726CA6F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D95B98-CE22-47D6-8B3F-DD06B630E77E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308226" name="Rectangle 2">
            <a:extLst>
              <a:ext uri="{FF2B5EF4-FFF2-40B4-BE49-F238E27FC236}">
                <a16:creationId xmlns:a16="http://schemas.microsoft.com/office/drawing/2014/main" id="{B9A588DD-9DA7-219D-84D5-490C208D3B6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>
            <a:extLst>
              <a:ext uri="{FF2B5EF4-FFF2-40B4-BE49-F238E27FC236}">
                <a16:creationId xmlns:a16="http://schemas.microsoft.com/office/drawing/2014/main" id="{1D0A2D3D-8E7C-D116-4944-40DF5747A3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D022FD1-E728-6762-5DEF-9E0C3FB0CF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A126C8-6313-4253-ABA9-43882F00B69C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A8302535-6E91-F57D-E9AE-CFC6746B374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>
            <a:extLst>
              <a:ext uri="{FF2B5EF4-FFF2-40B4-BE49-F238E27FC236}">
                <a16:creationId xmlns:a16="http://schemas.microsoft.com/office/drawing/2014/main" id="{FE2DD450-5C58-DF04-ACFF-2CB872443E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B84B2B5-39BB-1562-CB5D-0929227912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357EC-EECF-47B0-BE58-20F3E1045847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309250" name="Rectangle 2">
            <a:extLst>
              <a:ext uri="{FF2B5EF4-FFF2-40B4-BE49-F238E27FC236}">
                <a16:creationId xmlns:a16="http://schemas.microsoft.com/office/drawing/2014/main" id="{21F6A9D2-A600-E41F-EB65-F98BB898D80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>
            <a:extLst>
              <a:ext uri="{FF2B5EF4-FFF2-40B4-BE49-F238E27FC236}">
                <a16:creationId xmlns:a16="http://schemas.microsoft.com/office/drawing/2014/main" id="{26B26B25-9F01-765A-8E63-4EC4D62418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1285464-8FB3-C1C8-4792-AB7354E336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DE3BF-F363-4FA8-A519-C7DD9D898083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310274" name="Rectangle 2">
            <a:extLst>
              <a:ext uri="{FF2B5EF4-FFF2-40B4-BE49-F238E27FC236}">
                <a16:creationId xmlns:a16="http://schemas.microsoft.com/office/drawing/2014/main" id="{13897039-67BC-E408-44D1-1A3D05D03CD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>
            <a:extLst>
              <a:ext uri="{FF2B5EF4-FFF2-40B4-BE49-F238E27FC236}">
                <a16:creationId xmlns:a16="http://schemas.microsoft.com/office/drawing/2014/main" id="{442588FD-C6A4-736E-6A0A-B3F86B18C0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9705A89-1DB1-7867-98A5-8D271F3FC6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258A2D-4754-4BFF-9608-B6102C14062D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311298" name="Rectangle 2">
            <a:extLst>
              <a:ext uri="{FF2B5EF4-FFF2-40B4-BE49-F238E27FC236}">
                <a16:creationId xmlns:a16="http://schemas.microsoft.com/office/drawing/2014/main" id="{AE95CDF0-170B-F270-58C3-39F897AB5C2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C7604B59-9440-563E-14B8-7FFBE486B3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3A4849A-4C1D-7D41-CE3B-84F6911AF3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65598C-BC99-4EAC-8117-BDAE2B6C4E01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312322" name="Rectangle 2">
            <a:extLst>
              <a:ext uri="{FF2B5EF4-FFF2-40B4-BE49-F238E27FC236}">
                <a16:creationId xmlns:a16="http://schemas.microsoft.com/office/drawing/2014/main" id="{7A3668E3-A8F6-FF10-9CBB-87775CEF880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>
            <a:extLst>
              <a:ext uri="{FF2B5EF4-FFF2-40B4-BE49-F238E27FC236}">
                <a16:creationId xmlns:a16="http://schemas.microsoft.com/office/drawing/2014/main" id="{CC060C0B-8A9D-2DFA-548A-F3AC196F22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EC1FAC6-85EC-8FFE-C348-9BDF995A76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074BC-C1DD-46D8-A910-7D279D3BB2E9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313346" name="Rectangle 2">
            <a:extLst>
              <a:ext uri="{FF2B5EF4-FFF2-40B4-BE49-F238E27FC236}">
                <a16:creationId xmlns:a16="http://schemas.microsoft.com/office/drawing/2014/main" id="{78512823-3A15-9DD0-2541-82834386351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D702D8B6-E56F-0C95-1D79-6F4E0B9281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B440C8F-F12A-2788-9AF7-525BEC6E0A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2C31A7-14B3-4A69-927E-3B8A3CD187C1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314370" name="Rectangle 2">
            <a:extLst>
              <a:ext uri="{FF2B5EF4-FFF2-40B4-BE49-F238E27FC236}">
                <a16:creationId xmlns:a16="http://schemas.microsoft.com/office/drawing/2014/main" id="{C3F7F075-1BB1-9FD8-50D1-0192FD8A0B3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>
            <a:extLst>
              <a:ext uri="{FF2B5EF4-FFF2-40B4-BE49-F238E27FC236}">
                <a16:creationId xmlns:a16="http://schemas.microsoft.com/office/drawing/2014/main" id="{23108DCF-B559-449B-E716-F7D50C5C5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34BC27A-8C2B-FDB8-7D38-71A34298CB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D5EBA-11DE-4B8A-878B-10511EE5A0DA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315394" name="Rectangle 2">
            <a:extLst>
              <a:ext uri="{FF2B5EF4-FFF2-40B4-BE49-F238E27FC236}">
                <a16:creationId xmlns:a16="http://schemas.microsoft.com/office/drawing/2014/main" id="{7561927A-BE4B-E1B2-60B7-6528901BE6A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>
            <a:extLst>
              <a:ext uri="{FF2B5EF4-FFF2-40B4-BE49-F238E27FC236}">
                <a16:creationId xmlns:a16="http://schemas.microsoft.com/office/drawing/2014/main" id="{FDF07681-102D-1541-8DCE-EF36DD01FC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38E8E80-1437-3546-6D6E-20689E49CC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6F7393-8CB9-4ED4-BE71-C0882138F4D0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317442" name="Rectangle 2">
            <a:extLst>
              <a:ext uri="{FF2B5EF4-FFF2-40B4-BE49-F238E27FC236}">
                <a16:creationId xmlns:a16="http://schemas.microsoft.com/office/drawing/2014/main" id="{FDAE9F37-D353-1902-D54F-75CCF10AEB5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8E8FE1CE-B807-0287-EA5C-65E01F5604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7599B61-5E05-6862-DFFE-E01720FC40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007415-FE40-40DC-858E-452270BFAAFE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325634" name="Rectangle 2">
            <a:extLst>
              <a:ext uri="{FF2B5EF4-FFF2-40B4-BE49-F238E27FC236}">
                <a16:creationId xmlns:a16="http://schemas.microsoft.com/office/drawing/2014/main" id="{5680BC13-FCA6-FA04-D88C-BF4480D3A33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2859088" y="514350"/>
            <a:ext cx="3429000" cy="2571750"/>
          </a:xfrm>
          <a:ln/>
        </p:spPr>
      </p:sp>
      <p:sp>
        <p:nvSpPr>
          <p:cNvPr id="325635" name="Rectangle 3">
            <a:extLst>
              <a:ext uri="{FF2B5EF4-FFF2-40B4-BE49-F238E27FC236}">
                <a16:creationId xmlns:a16="http://schemas.microsoft.com/office/drawing/2014/main" id="{6C073BD9-2E3E-AB9D-CD15-113E4D4A3B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4A9752D-B753-B8E9-C15D-E1B5A025DA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D56F07-8F77-441F-863A-9CF8BD67C57C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1B0E5D70-0784-0A71-2F1D-658ED89F0E8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7FD79AEC-F97A-F32B-691E-33711D401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36D8254-64C2-1E2D-1723-BE7E888F1B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199A2-ADA3-458C-9015-4583CAACB886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74434" name="Rectangle 2">
            <a:extLst>
              <a:ext uri="{FF2B5EF4-FFF2-40B4-BE49-F238E27FC236}">
                <a16:creationId xmlns:a16="http://schemas.microsoft.com/office/drawing/2014/main" id="{06BF5F62-27E7-8718-17E5-AB527894C9B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>
            <a:extLst>
              <a:ext uri="{FF2B5EF4-FFF2-40B4-BE49-F238E27FC236}">
                <a16:creationId xmlns:a16="http://schemas.microsoft.com/office/drawing/2014/main" id="{DFA4796E-8352-E6BE-FDEE-4FF9EB6D09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9BEB744-E7EA-1284-F801-5EF468B8FE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878CDD-4A21-4CC0-9745-5B7647A80FA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75458" name="Rectangle 2">
            <a:extLst>
              <a:ext uri="{FF2B5EF4-FFF2-40B4-BE49-F238E27FC236}">
                <a16:creationId xmlns:a16="http://schemas.microsoft.com/office/drawing/2014/main" id="{D72169D0-30B8-81F2-717F-827949F737D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20818012-2AB7-D91F-DAA3-D795A2239C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07ED0BE-740B-0FF1-A42E-82A2B6AAE5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B0DB18-9E2A-4F30-880F-02685EF6AE9A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77506" name="Rectangle 2">
            <a:extLst>
              <a:ext uri="{FF2B5EF4-FFF2-40B4-BE49-F238E27FC236}">
                <a16:creationId xmlns:a16="http://schemas.microsoft.com/office/drawing/2014/main" id="{4D5D538E-C0E3-5249-8B34-1342DA6ADB8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48D8C34D-1F93-B782-A6FE-696A4E267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7D2C9EE-A4B5-B7C0-498F-B5AFD3CA9A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16952C-BE3F-452E-A430-E66576B2B33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78530" name="Rectangle 2">
            <a:extLst>
              <a:ext uri="{FF2B5EF4-FFF2-40B4-BE49-F238E27FC236}">
                <a16:creationId xmlns:a16="http://schemas.microsoft.com/office/drawing/2014/main" id="{B9A2433E-0214-B078-AB97-0B496A66E5B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>
            <a:extLst>
              <a:ext uri="{FF2B5EF4-FFF2-40B4-BE49-F238E27FC236}">
                <a16:creationId xmlns:a16="http://schemas.microsoft.com/office/drawing/2014/main" id="{27A51B41-1E3B-2823-320C-FDA34CCECE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7419282-28DA-ADDA-CAD6-7837CF4ABE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DC8E8D-0F15-4D1D-964D-567FD9D323A5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79554" name="Rectangle 2">
            <a:extLst>
              <a:ext uri="{FF2B5EF4-FFF2-40B4-BE49-F238E27FC236}">
                <a16:creationId xmlns:a16="http://schemas.microsoft.com/office/drawing/2014/main" id="{1C2A4802-A8A4-F6F5-BBAD-ACC36E58B05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41C662BC-B624-D678-0F07-AD346C54F1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>
            <a:extLst>
              <a:ext uri="{FF2B5EF4-FFF2-40B4-BE49-F238E27FC236}">
                <a16:creationId xmlns:a16="http://schemas.microsoft.com/office/drawing/2014/main" id="{3627454B-708F-20A4-CE79-A32538E49730}"/>
              </a:ext>
            </a:extLst>
          </p:cNvPr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20515" name="Rectangle 3">
            <a:extLst>
              <a:ext uri="{FF2B5EF4-FFF2-40B4-BE49-F238E27FC236}">
                <a16:creationId xmlns:a16="http://schemas.microsoft.com/office/drawing/2014/main" id="{39D255D7-D0D8-F22F-CF80-D05348B50E8C}"/>
              </a:ext>
            </a:extLst>
          </p:cNvPr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20516" name="Rectangle 4">
            <a:extLst>
              <a:ext uri="{FF2B5EF4-FFF2-40B4-BE49-F238E27FC236}">
                <a16:creationId xmlns:a16="http://schemas.microsoft.com/office/drawing/2014/main" id="{60A25EEA-EDFC-3F32-EE22-7CE958CC9AF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20517" name="Rectangle 5">
            <a:extLst>
              <a:ext uri="{FF2B5EF4-FFF2-40B4-BE49-F238E27FC236}">
                <a16:creationId xmlns:a16="http://schemas.microsoft.com/office/drawing/2014/main" id="{62FB2339-1269-121D-DE9B-DE6B5ABD3CE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20518" name="Rectangle 6">
            <a:extLst>
              <a:ext uri="{FF2B5EF4-FFF2-40B4-BE49-F238E27FC236}">
                <a16:creationId xmlns:a16="http://schemas.microsoft.com/office/drawing/2014/main" id="{66F4DB54-8A9A-0D70-60DB-6EE649C4D57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D70DD45-23C6-455D-92ED-566A1F76C11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4BC84-1148-5C61-DC1B-39685642D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1651D-3911-CC02-9EC7-5A2936912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F01FB-7755-0E8F-5AF5-C031F87FA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2A212-05ED-1E3E-DBC7-C5C0BE487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3A96E-1A06-364A-11E3-C6DC40EAF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876A0-37EE-4DDB-81E1-205EBD190B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637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CAC1C7-318D-CD80-39D8-97AB47982E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0956CE-E9D7-89FA-96A0-4C9BFAD2B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41955-DE88-134A-71DA-6A5ED4A79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12B48-DB24-3C88-99F8-B3E34DE81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4909E-FE1A-49C3-2D89-1152DD242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511D1-DBDB-499B-9929-0F8FD7CBC2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50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7580F-928F-2BB0-A7D3-F954E18B8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A9807-277D-B684-5E5D-2AEB42762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B48D0-F765-F894-15A4-8D8994BF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B0BAD-5D0F-602E-C654-AB4F91076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34776-8D98-5C82-1E6C-09C5FA746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14158-1BDF-4279-B741-B2959A2758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42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07BB1-1625-6CE1-985A-6ACF14685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46E04-5594-3BB6-7A62-409BC0D98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342B5-A6AA-577D-9188-2F381EDF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D8760-B161-1A2C-A40D-FEF33823E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3166C-44F5-C8A3-7698-B80E23CC8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2BA40-3397-4DD5-8DF3-7A602E3E0E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04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4E50D-895C-F740-F0F4-0FB2535F4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C3CE1-ED01-6322-2F08-95D7083304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D27B2-AA94-72C0-B4D0-F5A4B70F3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B7FF2-1CFF-A121-359E-99C78D8C8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87EDC-FE7C-6D54-4A55-1BD837960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AFD97-1A5F-EF5F-57D1-EE9593A46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B278E-C0F4-4CE6-834F-087EBB0C10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78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F3D76-F7CA-A9B3-837C-62FA50A53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90C90-DFAF-D468-4A93-50D3862B6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C7454-4F4F-5A0B-CA88-1ADE7A097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89FD9D-B020-46D6-B33F-A293948C71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FA02C4-6B7D-AD8B-F5D9-44ABB4BC64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C16E54-5FE2-C343-D1D2-19A9B5963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223F86-D649-61E9-6CC0-962A17F15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1E749B-4B69-CC52-BE8A-9EC18409D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17DA8-EDCE-4266-9001-6BBAD8E990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57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6E99F-A9B5-C39F-9CA8-3A93287C5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188C17-FE7E-C99A-95F6-A71AD77B2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9BC67-68AD-BCAE-A6E2-7DFE6B1F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A4AEF-3DEB-E2FC-36DC-D8105CAD8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909B4-7EBA-4249-AD74-7E52B05952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86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777BBC-0B28-88E1-EAB6-31A845778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EC2B4-49FF-1343-17D2-9B143F2EA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0ABEB-F6FE-76CB-3425-6F2F9F130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1C228-63EF-4CA6-AB52-482735A392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82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B93EE-5DAC-AF09-F2D2-52F1C57CE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54587-A370-BB14-B698-B5B82426C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36DC8-81FF-EBC4-3020-B91E3B9C1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5DE1D-EC16-BCEA-C854-8A25988C4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84485B-D16D-66D2-C0FB-EB2D6B5EE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1834F-D56D-C026-936C-ACFF58525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4B21B-AA80-45C4-A36F-EE763A248E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5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0D566-F318-AC2A-11AE-CB3970178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61B315-9C12-E2F5-15FA-3FB86D6AA4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BA5A1-3BD2-23E6-E4A7-408B93426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AE1295-E991-6A71-8D20-5255AF2A4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78E92-E734-DBC5-823A-FBE040452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5E4AA-538D-18E0-927F-2B3B15A2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D177A-01E9-4294-8F05-6DFC0C48CB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66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>
            <a:extLst>
              <a:ext uri="{FF2B5EF4-FFF2-40B4-BE49-F238E27FC236}">
                <a16:creationId xmlns:a16="http://schemas.microsoft.com/office/drawing/2014/main" id="{3B65105B-6D27-7D88-91F4-C41C4C47574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19491" name="Rectangle 3">
            <a:extLst>
              <a:ext uri="{FF2B5EF4-FFF2-40B4-BE49-F238E27FC236}">
                <a16:creationId xmlns:a16="http://schemas.microsoft.com/office/drawing/2014/main" id="{84FF36E8-7014-AD6D-23DA-D098658890AA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19492" name="Rectangle 4">
            <a:extLst>
              <a:ext uri="{FF2B5EF4-FFF2-40B4-BE49-F238E27FC236}">
                <a16:creationId xmlns:a16="http://schemas.microsoft.com/office/drawing/2014/main" id="{14721B46-D990-3DCB-FD8C-02185B9ED2F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319493" name="Rectangle 5">
            <a:extLst>
              <a:ext uri="{FF2B5EF4-FFF2-40B4-BE49-F238E27FC236}">
                <a16:creationId xmlns:a16="http://schemas.microsoft.com/office/drawing/2014/main" id="{55932DEC-3612-90D1-9670-85594CB3910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319494" name="Rectangle 6">
            <a:extLst>
              <a:ext uri="{FF2B5EF4-FFF2-40B4-BE49-F238E27FC236}">
                <a16:creationId xmlns:a16="http://schemas.microsoft.com/office/drawing/2014/main" id="{C3970265-6CC0-C380-7496-B51ECDE7A8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02B29A-25DA-48D8-9FAC-7514FF44AC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ia.gov/cia/publications/factbook/flags/rs-flag.html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B0BCF2B0-5BC7-B8D3-0930-3FA8EC86D1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AAEBB0B-203D-4DE8-BA02-7E6A363B734C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C8956216-41BA-7004-B01D-F1FFBA7AE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715000"/>
            <a:ext cx="3733800" cy="9048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FFFF"/>
              </a:buClr>
              <a:buSzPct val="100000"/>
            </a:pPr>
            <a:r>
              <a:rPr lang="en-US" altLang="en-US" sz="2400" b="1">
                <a:solidFill>
                  <a:srgbClr val="990099"/>
                </a:solidFill>
              </a:rPr>
              <a:t>VMS Library 2008-2009</a:t>
            </a:r>
          </a:p>
          <a:p>
            <a:pPr>
              <a:spcBef>
                <a:spcPct val="20000"/>
              </a:spcBef>
              <a:buClr>
                <a:srgbClr val="FFFFFF"/>
              </a:buClr>
              <a:buSzPct val="100000"/>
            </a:pPr>
            <a:endParaRPr lang="en-US" altLang="en-US" sz="24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4" name="Picture 6" descr="France -- Media -- Encarta ® Online ">
            <a:extLst>
              <a:ext uri="{FF2B5EF4-FFF2-40B4-BE49-F238E27FC236}">
                <a16:creationId xmlns:a16="http://schemas.microsoft.com/office/drawing/2014/main" id="{6A60E7DA-1C0F-A1FF-639F-44AAB0D9B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8120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Italy -- Media -- Encarta ® Online ">
            <a:extLst>
              <a:ext uri="{FF2B5EF4-FFF2-40B4-BE49-F238E27FC236}">
                <a16:creationId xmlns:a16="http://schemas.microsoft.com/office/drawing/2014/main" id="{9CAE8CE0-06CC-8063-1AE5-FA699C466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3380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Greece -- Media -- Encarta ® Online ">
            <a:extLst>
              <a:ext uri="{FF2B5EF4-FFF2-40B4-BE49-F238E27FC236}">
                <a16:creationId xmlns:a16="http://schemas.microsoft.com/office/drawing/2014/main" id="{F36FBE01-0FC3-6B18-F879-58D970F19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33800"/>
            <a:ext cx="10826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United Kingdom -- Media -- Encarta ® Online ">
            <a:extLst>
              <a:ext uri="{FF2B5EF4-FFF2-40B4-BE49-F238E27FC236}">
                <a16:creationId xmlns:a16="http://schemas.microsoft.com/office/drawing/2014/main" id="{7F6DE3A8-778E-07BC-1414-C505A7C20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95600"/>
            <a:ext cx="1066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Iceland -- Media -- Encarta ® Online ">
            <a:extLst>
              <a:ext uri="{FF2B5EF4-FFF2-40B4-BE49-F238E27FC236}">
                <a16:creationId xmlns:a16="http://schemas.microsoft.com/office/drawing/2014/main" id="{33BC926E-5BD0-046F-62AB-012E29512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812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 descr="Flag of Russia">
            <a:hlinkClick r:id="rId8"/>
            <a:extLst>
              <a:ext uri="{FF2B5EF4-FFF2-40B4-BE49-F238E27FC236}">
                <a16:creationId xmlns:a16="http://schemas.microsoft.com/office/drawing/2014/main" id="{D7156045-8B6B-544B-7BEC-4BEAD5CAD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43000"/>
            <a:ext cx="1066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71" name="Group 23">
            <a:extLst>
              <a:ext uri="{FF2B5EF4-FFF2-40B4-BE49-F238E27FC236}">
                <a16:creationId xmlns:a16="http://schemas.microsoft.com/office/drawing/2014/main" id="{68FBDCB3-B904-2D96-698E-2A34626CF68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95600" y="1981200"/>
            <a:ext cx="1041400" cy="609600"/>
            <a:chOff x="96" y="144"/>
            <a:chExt cx="656" cy="384"/>
          </a:xfrm>
        </p:grpSpPr>
        <p:sp>
          <p:nvSpPr>
            <p:cNvPr id="2070" name="AutoShape 22">
              <a:extLst>
                <a:ext uri="{FF2B5EF4-FFF2-40B4-BE49-F238E27FC236}">
                  <a16:creationId xmlns:a16="http://schemas.microsoft.com/office/drawing/2014/main" id="{43653331-F545-521A-6E56-F6D1636DA37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44"/>
              <a:ext cx="65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72" name="Freeform 24">
              <a:extLst>
                <a:ext uri="{FF2B5EF4-FFF2-40B4-BE49-F238E27FC236}">
                  <a16:creationId xmlns:a16="http://schemas.microsoft.com/office/drawing/2014/main" id="{A31E787F-BF22-E06D-C8C9-F060E3582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399"/>
              <a:ext cx="655" cy="128"/>
            </a:xfrm>
            <a:custGeom>
              <a:avLst/>
              <a:gdLst>
                <a:gd name="T0" fmla="*/ 0 w 3275"/>
                <a:gd name="T1" fmla="*/ 639 h 640"/>
                <a:gd name="T2" fmla="*/ 1 w 3275"/>
                <a:gd name="T3" fmla="*/ 0 h 640"/>
                <a:gd name="T4" fmla="*/ 3275 w 3275"/>
                <a:gd name="T5" fmla="*/ 0 h 640"/>
                <a:gd name="T6" fmla="*/ 3275 w 3275"/>
                <a:gd name="T7" fmla="*/ 640 h 640"/>
                <a:gd name="T8" fmla="*/ 1 w 3275"/>
                <a:gd name="T9" fmla="*/ 640 h 640"/>
                <a:gd name="T10" fmla="*/ 1 w 3275"/>
                <a:gd name="T11" fmla="*/ 640 h 640"/>
                <a:gd name="T12" fmla="*/ 0 w 3275"/>
                <a:gd name="T13" fmla="*/ 639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75" h="640">
                  <a:moveTo>
                    <a:pt x="0" y="639"/>
                  </a:moveTo>
                  <a:lnTo>
                    <a:pt x="1" y="0"/>
                  </a:lnTo>
                  <a:lnTo>
                    <a:pt x="3275" y="0"/>
                  </a:lnTo>
                  <a:lnTo>
                    <a:pt x="3275" y="640"/>
                  </a:lnTo>
                  <a:lnTo>
                    <a:pt x="1" y="640"/>
                  </a:lnTo>
                  <a:lnTo>
                    <a:pt x="1" y="640"/>
                  </a:lnTo>
                  <a:lnTo>
                    <a:pt x="0" y="6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73" name="Freeform 25">
              <a:extLst>
                <a:ext uri="{FF2B5EF4-FFF2-40B4-BE49-F238E27FC236}">
                  <a16:creationId xmlns:a16="http://schemas.microsoft.com/office/drawing/2014/main" id="{22D05B43-1FCD-BD8F-1980-4D59DE874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399"/>
              <a:ext cx="655" cy="128"/>
            </a:xfrm>
            <a:custGeom>
              <a:avLst/>
              <a:gdLst>
                <a:gd name="T0" fmla="*/ 0 w 3275"/>
                <a:gd name="T1" fmla="*/ 639 h 640"/>
                <a:gd name="T2" fmla="*/ 1 w 3275"/>
                <a:gd name="T3" fmla="*/ 0 h 640"/>
                <a:gd name="T4" fmla="*/ 3275 w 3275"/>
                <a:gd name="T5" fmla="*/ 0 h 640"/>
                <a:gd name="T6" fmla="*/ 3275 w 3275"/>
                <a:gd name="T7" fmla="*/ 640 h 640"/>
                <a:gd name="T8" fmla="*/ 1 w 3275"/>
                <a:gd name="T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5" h="640">
                  <a:moveTo>
                    <a:pt x="0" y="639"/>
                  </a:moveTo>
                  <a:lnTo>
                    <a:pt x="1" y="0"/>
                  </a:lnTo>
                  <a:lnTo>
                    <a:pt x="3275" y="0"/>
                  </a:lnTo>
                  <a:lnTo>
                    <a:pt x="3275" y="640"/>
                  </a:lnTo>
                  <a:lnTo>
                    <a:pt x="1" y="64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74" name="Freeform 26">
              <a:extLst>
                <a:ext uri="{FF2B5EF4-FFF2-40B4-BE49-F238E27FC236}">
                  <a16:creationId xmlns:a16="http://schemas.microsoft.com/office/drawing/2014/main" id="{B87BDDFD-AB16-9C70-3EF4-EFEA57678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272"/>
              <a:ext cx="655" cy="127"/>
            </a:xfrm>
            <a:custGeom>
              <a:avLst/>
              <a:gdLst>
                <a:gd name="T0" fmla="*/ 0 w 3275"/>
                <a:gd name="T1" fmla="*/ 638 h 639"/>
                <a:gd name="T2" fmla="*/ 1 w 3275"/>
                <a:gd name="T3" fmla="*/ 0 h 639"/>
                <a:gd name="T4" fmla="*/ 3275 w 3275"/>
                <a:gd name="T5" fmla="*/ 0 h 639"/>
                <a:gd name="T6" fmla="*/ 3275 w 3275"/>
                <a:gd name="T7" fmla="*/ 639 h 639"/>
                <a:gd name="T8" fmla="*/ 1 w 3275"/>
                <a:gd name="T9" fmla="*/ 639 h 639"/>
                <a:gd name="T10" fmla="*/ 1 w 3275"/>
                <a:gd name="T11" fmla="*/ 639 h 639"/>
                <a:gd name="T12" fmla="*/ 0 w 3275"/>
                <a:gd name="T13" fmla="*/ 638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75" h="639">
                  <a:moveTo>
                    <a:pt x="0" y="638"/>
                  </a:moveTo>
                  <a:lnTo>
                    <a:pt x="1" y="0"/>
                  </a:lnTo>
                  <a:lnTo>
                    <a:pt x="3275" y="0"/>
                  </a:lnTo>
                  <a:lnTo>
                    <a:pt x="3275" y="639"/>
                  </a:lnTo>
                  <a:lnTo>
                    <a:pt x="1" y="639"/>
                  </a:lnTo>
                  <a:lnTo>
                    <a:pt x="1" y="639"/>
                  </a:lnTo>
                  <a:lnTo>
                    <a:pt x="0" y="638"/>
                  </a:lnTo>
                  <a:close/>
                </a:path>
              </a:pathLst>
            </a:custGeom>
            <a:solidFill>
              <a:srgbClr val="002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75" name="Freeform 27">
              <a:extLst>
                <a:ext uri="{FF2B5EF4-FFF2-40B4-BE49-F238E27FC236}">
                  <a16:creationId xmlns:a16="http://schemas.microsoft.com/office/drawing/2014/main" id="{C53E5837-F2C2-5CBA-927E-F2B9FA545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272"/>
              <a:ext cx="655" cy="127"/>
            </a:xfrm>
            <a:custGeom>
              <a:avLst/>
              <a:gdLst>
                <a:gd name="T0" fmla="*/ 0 w 3275"/>
                <a:gd name="T1" fmla="*/ 638 h 639"/>
                <a:gd name="T2" fmla="*/ 1 w 3275"/>
                <a:gd name="T3" fmla="*/ 0 h 639"/>
                <a:gd name="T4" fmla="*/ 3275 w 3275"/>
                <a:gd name="T5" fmla="*/ 0 h 639"/>
                <a:gd name="T6" fmla="*/ 3275 w 3275"/>
                <a:gd name="T7" fmla="*/ 639 h 639"/>
                <a:gd name="T8" fmla="*/ 1 w 3275"/>
                <a:gd name="T9" fmla="*/ 63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5" h="639">
                  <a:moveTo>
                    <a:pt x="0" y="638"/>
                  </a:moveTo>
                  <a:lnTo>
                    <a:pt x="1" y="0"/>
                  </a:lnTo>
                  <a:lnTo>
                    <a:pt x="3275" y="0"/>
                  </a:lnTo>
                  <a:lnTo>
                    <a:pt x="3275" y="639"/>
                  </a:lnTo>
                  <a:lnTo>
                    <a:pt x="1" y="639"/>
                  </a:lnTo>
                </a:path>
              </a:pathLst>
            </a:custGeom>
            <a:noFill/>
            <a:ln w="0">
              <a:solidFill>
                <a:srgbClr val="0023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76" name="Freeform 28">
              <a:extLst>
                <a:ext uri="{FF2B5EF4-FFF2-40B4-BE49-F238E27FC236}">
                  <a16:creationId xmlns:a16="http://schemas.microsoft.com/office/drawing/2014/main" id="{9566065E-3184-12C6-89E2-88DFFD6E8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144"/>
              <a:ext cx="655" cy="128"/>
            </a:xfrm>
            <a:custGeom>
              <a:avLst/>
              <a:gdLst>
                <a:gd name="T0" fmla="*/ 0 w 3275"/>
                <a:gd name="T1" fmla="*/ 639 h 640"/>
                <a:gd name="T2" fmla="*/ 1 w 3275"/>
                <a:gd name="T3" fmla="*/ 0 h 640"/>
                <a:gd name="T4" fmla="*/ 3275 w 3275"/>
                <a:gd name="T5" fmla="*/ 0 h 640"/>
                <a:gd name="T6" fmla="*/ 3275 w 3275"/>
                <a:gd name="T7" fmla="*/ 640 h 640"/>
                <a:gd name="T8" fmla="*/ 1 w 3275"/>
                <a:gd name="T9" fmla="*/ 640 h 640"/>
                <a:gd name="T10" fmla="*/ 1 w 3275"/>
                <a:gd name="T11" fmla="*/ 640 h 640"/>
                <a:gd name="T12" fmla="*/ 0 w 3275"/>
                <a:gd name="T13" fmla="*/ 639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75" h="640">
                  <a:moveTo>
                    <a:pt x="0" y="639"/>
                  </a:moveTo>
                  <a:lnTo>
                    <a:pt x="1" y="0"/>
                  </a:lnTo>
                  <a:lnTo>
                    <a:pt x="3275" y="0"/>
                  </a:lnTo>
                  <a:lnTo>
                    <a:pt x="3275" y="640"/>
                  </a:lnTo>
                  <a:lnTo>
                    <a:pt x="1" y="640"/>
                  </a:lnTo>
                  <a:lnTo>
                    <a:pt x="1" y="640"/>
                  </a:lnTo>
                  <a:lnTo>
                    <a:pt x="0" y="6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77" name="Freeform 29">
              <a:extLst>
                <a:ext uri="{FF2B5EF4-FFF2-40B4-BE49-F238E27FC236}">
                  <a16:creationId xmlns:a16="http://schemas.microsoft.com/office/drawing/2014/main" id="{0C939EBE-58FB-B3C0-CAAA-EC551B852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144"/>
              <a:ext cx="655" cy="128"/>
            </a:xfrm>
            <a:custGeom>
              <a:avLst/>
              <a:gdLst>
                <a:gd name="T0" fmla="*/ 0 w 3275"/>
                <a:gd name="T1" fmla="*/ 639 h 640"/>
                <a:gd name="T2" fmla="*/ 1 w 3275"/>
                <a:gd name="T3" fmla="*/ 0 h 640"/>
                <a:gd name="T4" fmla="*/ 3275 w 3275"/>
                <a:gd name="T5" fmla="*/ 0 h 640"/>
                <a:gd name="T6" fmla="*/ 3275 w 3275"/>
                <a:gd name="T7" fmla="*/ 640 h 640"/>
                <a:gd name="T8" fmla="*/ 1 w 3275"/>
                <a:gd name="T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5" h="640">
                  <a:moveTo>
                    <a:pt x="0" y="639"/>
                  </a:moveTo>
                  <a:lnTo>
                    <a:pt x="1" y="0"/>
                  </a:lnTo>
                  <a:lnTo>
                    <a:pt x="3275" y="0"/>
                  </a:lnTo>
                  <a:lnTo>
                    <a:pt x="3275" y="640"/>
                  </a:lnTo>
                  <a:lnTo>
                    <a:pt x="1" y="64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78" name="Rectangle 30">
              <a:extLst>
                <a:ext uri="{FF2B5EF4-FFF2-40B4-BE49-F238E27FC236}">
                  <a16:creationId xmlns:a16="http://schemas.microsoft.com/office/drawing/2014/main" id="{4A33D60C-7E46-4AD7-26EF-2CB6AABA2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44"/>
              <a:ext cx="655" cy="38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79" name="Freeform 31">
              <a:extLst>
                <a:ext uri="{FF2B5EF4-FFF2-40B4-BE49-F238E27FC236}">
                  <a16:creationId xmlns:a16="http://schemas.microsoft.com/office/drawing/2014/main" id="{12E2B994-3A83-00B0-42A6-EDE65562B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" y="222"/>
              <a:ext cx="202" cy="247"/>
            </a:xfrm>
            <a:custGeom>
              <a:avLst/>
              <a:gdLst>
                <a:gd name="T0" fmla="*/ 1014 w 1014"/>
                <a:gd name="T1" fmla="*/ 426 h 1238"/>
                <a:gd name="T2" fmla="*/ 1012 w 1014"/>
                <a:gd name="T3" fmla="*/ 514 h 1238"/>
                <a:gd name="T4" fmla="*/ 1001 w 1014"/>
                <a:gd name="T5" fmla="*/ 599 h 1238"/>
                <a:gd name="T6" fmla="*/ 993 w 1014"/>
                <a:gd name="T7" fmla="*/ 643 h 1238"/>
                <a:gd name="T8" fmla="*/ 981 w 1014"/>
                <a:gd name="T9" fmla="*/ 682 h 1238"/>
                <a:gd name="T10" fmla="*/ 965 w 1014"/>
                <a:gd name="T11" fmla="*/ 729 h 1238"/>
                <a:gd name="T12" fmla="*/ 952 w 1014"/>
                <a:gd name="T13" fmla="*/ 765 h 1238"/>
                <a:gd name="T14" fmla="*/ 914 w 1014"/>
                <a:gd name="T15" fmla="*/ 845 h 1238"/>
                <a:gd name="T16" fmla="*/ 870 w 1014"/>
                <a:gd name="T17" fmla="*/ 919 h 1238"/>
                <a:gd name="T18" fmla="*/ 844 w 1014"/>
                <a:gd name="T19" fmla="*/ 955 h 1238"/>
                <a:gd name="T20" fmla="*/ 816 w 1014"/>
                <a:gd name="T21" fmla="*/ 991 h 1238"/>
                <a:gd name="T22" fmla="*/ 755 w 1014"/>
                <a:gd name="T23" fmla="*/ 1058 h 1238"/>
                <a:gd name="T24" fmla="*/ 687 w 1014"/>
                <a:gd name="T25" fmla="*/ 1119 h 1238"/>
                <a:gd name="T26" fmla="*/ 614 w 1014"/>
                <a:gd name="T27" fmla="*/ 1174 h 1238"/>
                <a:gd name="T28" fmla="*/ 535 w 1014"/>
                <a:gd name="T29" fmla="*/ 1221 h 1238"/>
                <a:gd name="T30" fmla="*/ 505 w 1014"/>
                <a:gd name="T31" fmla="*/ 1238 h 1238"/>
                <a:gd name="T32" fmla="*/ 509 w 1014"/>
                <a:gd name="T33" fmla="*/ 1238 h 1238"/>
                <a:gd name="T34" fmla="*/ 479 w 1014"/>
                <a:gd name="T35" fmla="*/ 1221 h 1238"/>
                <a:gd name="T36" fmla="*/ 400 w 1014"/>
                <a:gd name="T37" fmla="*/ 1174 h 1238"/>
                <a:gd name="T38" fmla="*/ 325 w 1014"/>
                <a:gd name="T39" fmla="*/ 1119 h 1238"/>
                <a:gd name="T40" fmla="*/ 258 w 1014"/>
                <a:gd name="T41" fmla="*/ 1058 h 1238"/>
                <a:gd name="T42" fmla="*/ 198 w 1014"/>
                <a:gd name="T43" fmla="*/ 991 h 1238"/>
                <a:gd name="T44" fmla="*/ 170 w 1014"/>
                <a:gd name="T45" fmla="*/ 955 h 1238"/>
                <a:gd name="T46" fmla="*/ 144 w 1014"/>
                <a:gd name="T47" fmla="*/ 919 h 1238"/>
                <a:gd name="T48" fmla="*/ 99 w 1014"/>
                <a:gd name="T49" fmla="*/ 845 h 1238"/>
                <a:gd name="T50" fmla="*/ 62 w 1014"/>
                <a:gd name="T51" fmla="*/ 765 h 1238"/>
                <a:gd name="T52" fmla="*/ 49 w 1014"/>
                <a:gd name="T53" fmla="*/ 729 h 1238"/>
                <a:gd name="T54" fmla="*/ 32 w 1014"/>
                <a:gd name="T55" fmla="*/ 682 h 1238"/>
                <a:gd name="T56" fmla="*/ 20 w 1014"/>
                <a:gd name="T57" fmla="*/ 643 h 1238"/>
                <a:gd name="T58" fmla="*/ 13 w 1014"/>
                <a:gd name="T59" fmla="*/ 599 h 1238"/>
                <a:gd name="T60" fmla="*/ 2 w 1014"/>
                <a:gd name="T61" fmla="*/ 514 h 1238"/>
                <a:gd name="T62" fmla="*/ 0 w 1014"/>
                <a:gd name="T63" fmla="*/ 427 h 1238"/>
                <a:gd name="T64" fmla="*/ 0 w 1014"/>
                <a:gd name="T65" fmla="*/ 0 h 1238"/>
                <a:gd name="T66" fmla="*/ 1013 w 1014"/>
                <a:gd name="T67" fmla="*/ 0 h 1238"/>
                <a:gd name="T68" fmla="*/ 1014 w 1014"/>
                <a:gd name="T69" fmla="*/ 427 h 1238"/>
                <a:gd name="T70" fmla="*/ 1014 w 1014"/>
                <a:gd name="T71" fmla="*/ 427 h 1238"/>
                <a:gd name="T72" fmla="*/ 1014 w 1014"/>
                <a:gd name="T73" fmla="*/ 426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4" h="1238">
                  <a:moveTo>
                    <a:pt x="1014" y="426"/>
                  </a:moveTo>
                  <a:lnTo>
                    <a:pt x="1012" y="514"/>
                  </a:lnTo>
                  <a:lnTo>
                    <a:pt x="1001" y="599"/>
                  </a:lnTo>
                  <a:lnTo>
                    <a:pt x="993" y="643"/>
                  </a:lnTo>
                  <a:lnTo>
                    <a:pt x="981" y="682"/>
                  </a:lnTo>
                  <a:lnTo>
                    <a:pt x="965" y="729"/>
                  </a:lnTo>
                  <a:lnTo>
                    <a:pt x="952" y="765"/>
                  </a:lnTo>
                  <a:lnTo>
                    <a:pt x="914" y="845"/>
                  </a:lnTo>
                  <a:lnTo>
                    <a:pt x="870" y="919"/>
                  </a:lnTo>
                  <a:lnTo>
                    <a:pt x="844" y="955"/>
                  </a:lnTo>
                  <a:lnTo>
                    <a:pt x="816" y="991"/>
                  </a:lnTo>
                  <a:lnTo>
                    <a:pt x="755" y="1058"/>
                  </a:lnTo>
                  <a:lnTo>
                    <a:pt x="687" y="1119"/>
                  </a:lnTo>
                  <a:lnTo>
                    <a:pt x="614" y="1174"/>
                  </a:lnTo>
                  <a:lnTo>
                    <a:pt x="535" y="1221"/>
                  </a:lnTo>
                  <a:lnTo>
                    <a:pt x="505" y="1238"/>
                  </a:lnTo>
                  <a:lnTo>
                    <a:pt x="509" y="1238"/>
                  </a:lnTo>
                  <a:lnTo>
                    <a:pt x="479" y="1221"/>
                  </a:lnTo>
                  <a:lnTo>
                    <a:pt x="400" y="1174"/>
                  </a:lnTo>
                  <a:lnTo>
                    <a:pt x="325" y="1119"/>
                  </a:lnTo>
                  <a:lnTo>
                    <a:pt x="258" y="1058"/>
                  </a:lnTo>
                  <a:lnTo>
                    <a:pt x="198" y="991"/>
                  </a:lnTo>
                  <a:lnTo>
                    <a:pt x="170" y="955"/>
                  </a:lnTo>
                  <a:lnTo>
                    <a:pt x="144" y="919"/>
                  </a:lnTo>
                  <a:lnTo>
                    <a:pt x="99" y="845"/>
                  </a:lnTo>
                  <a:lnTo>
                    <a:pt x="62" y="765"/>
                  </a:lnTo>
                  <a:lnTo>
                    <a:pt x="49" y="729"/>
                  </a:lnTo>
                  <a:lnTo>
                    <a:pt x="32" y="682"/>
                  </a:lnTo>
                  <a:lnTo>
                    <a:pt x="20" y="643"/>
                  </a:lnTo>
                  <a:lnTo>
                    <a:pt x="13" y="599"/>
                  </a:lnTo>
                  <a:lnTo>
                    <a:pt x="2" y="514"/>
                  </a:lnTo>
                  <a:lnTo>
                    <a:pt x="0" y="427"/>
                  </a:lnTo>
                  <a:lnTo>
                    <a:pt x="0" y="0"/>
                  </a:lnTo>
                  <a:lnTo>
                    <a:pt x="1013" y="0"/>
                  </a:lnTo>
                  <a:lnTo>
                    <a:pt x="1014" y="427"/>
                  </a:lnTo>
                  <a:lnTo>
                    <a:pt x="1014" y="427"/>
                  </a:lnTo>
                  <a:lnTo>
                    <a:pt x="1014" y="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80" name="Freeform 32">
              <a:extLst>
                <a:ext uri="{FF2B5EF4-FFF2-40B4-BE49-F238E27FC236}">
                  <a16:creationId xmlns:a16="http://schemas.microsoft.com/office/drawing/2014/main" id="{FF15BE17-D22F-1D44-33C9-2F0B9D17D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" y="222"/>
              <a:ext cx="202" cy="247"/>
            </a:xfrm>
            <a:custGeom>
              <a:avLst/>
              <a:gdLst>
                <a:gd name="T0" fmla="*/ 1014 w 1014"/>
                <a:gd name="T1" fmla="*/ 426 h 1238"/>
                <a:gd name="T2" fmla="*/ 1012 w 1014"/>
                <a:gd name="T3" fmla="*/ 514 h 1238"/>
                <a:gd name="T4" fmla="*/ 1001 w 1014"/>
                <a:gd name="T5" fmla="*/ 599 h 1238"/>
                <a:gd name="T6" fmla="*/ 993 w 1014"/>
                <a:gd name="T7" fmla="*/ 643 h 1238"/>
                <a:gd name="T8" fmla="*/ 981 w 1014"/>
                <a:gd name="T9" fmla="*/ 682 h 1238"/>
                <a:gd name="T10" fmla="*/ 965 w 1014"/>
                <a:gd name="T11" fmla="*/ 729 h 1238"/>
                <a:gd name="T12" fmla="*/ 952 w 1014"/>
                <a:gd name="T13" fmla="*/ 765 h 1238"/>
                <a:gd name="T14" fmla="*/ 914 w 1014"/>
                <a:gd name="T15" fmla="*/ 845 h 1238"/>
                <a:gd name="T16" fmla="*/ 870 w 1014"/>
                <a:gd name="T17" fmla="*/ 919 h 1238"/>
                <a:gd name="T18" fmla="*/ 844 w 1014"/>
                <a:gd name="T19" fmla="*/ 955 h 1238"/>
                <a:gd name="T20" fmla="*/ 816 w 1014"/>
                <a:gd name="T21" fmla="*/ 991 h 1238"/>
                <a:gd name="T22" fmla="*/ 755 w 1014"/>
                <a:gd name="T23" fmla="*/ 1058 h 1238"/>
                <a:gd name="T24" fmla="*/ 687 w 1014"/>
                <a:gd name="T25" fmla="*/ 1119 h 1238"/>
                <a:gd name="T26" fmla="*/ 614 w 1014"/>
                <a:gd name="T27" fmla="*/ 1174 h 1238"/>
                <a:gd name="T28" fmla="*/ 535 w 1014"/>
                <a:gd name="T29" fmla="*/ 1221 h 1238"/>
                <a:gd name="T30" fmla="*/ 505 w 1014"/>
                <a:gd name="T31" fmla="*/ 1238 h 1238"/>
                <a:gd name="T32" fmla="*/ 509 w 1014"/>
                <a:gd name="T33" fmla="*/ 1238 h 1238"/>
                <a:gd name="T34" fmla="*/ 479 w 1014"/>
                <a:gd name="T35" fmla="*/ 1221 h 1238"/>
                <a:gd name="T36" fmla="*/ 400 w 1014"/>
                <a:gd name="T37" fmla="*/ 1174 h 1238"/>
                <a:gd name="T38" fmla="*/ 325 w 1014"/>
                <a:gd name="T39" fmla="*/ 1119 h 1238"/>
                <a:gd name="T40" fmla="*/ 258 w 1014"/>
                <a:gd name="T41" fmla="*/ 1058 h 1238"/>
                <a:gd name="T42" fmla="*/ 198 w 1014"/>
                <a:gd name="T43" fmla="*/ 991 h 1238"/>
                <a:gd name="T44" fmla="*/ 170 w 1014"/>
                <a:gd name="T45" fmla="*/ 955 h 1238"/>
                <a:gd name="T46" fmla="*/ 144 w 1014"/>
                <a:gd name="T47" fmla="*/ 919 h 1238"/>
                <a:gd name="T48" fmla="*/ 99 w 1014"/>
                <a:gd name="T49" fmla="*/ 845 h 1238"/>
                <a:gd name="T50" fmla="*/ 62 w 1014"/>
                <a:gd name="T51" fmla="*/ 765 h 1238"/>
                <a:gd name="T52" fmla="*/ 49 w 1014"/>
                <a:gd name="T53" fmla="*/ 729 h 1238"/>
                <a:gd name="T54" fmla="*/ 32 w 1014"/>
                <a:gd name="T55" fmla="*/ 682 h 1238"/>
                <a:gd name="T56" fmla="*/ 20 w 1014"/>
                <a:gd name="T57" fmla="*/ 643 h 1238"/>
                <a:gd name="T58" fmla="*/ 13 w 1014"/>
                <a:gd name="T59" fmla="*/ 599 h 1238"/>
                <a:gd name="T60" fmla="*/ 2 w 1014"/>
                <a:gd name="T61" fmla="*/ 514 h 1238"/>
                <a:gd name="T62" fmla="*/ 0 w 1014"/>
                <a:gd name="T63" fmla="*/ 427 h 1238"/>
                <a:gd name="T64" fmla="*/ 0 w 1014"/>
                <a:gd name="T65" fmla="*/ 0 h 1238"/>
                <a:gd name="T66" fmla="*/ 1013 w 1014"/>
                <a:gd name="T67" fmla="*/ 0 h 1238"/>
                <a:gd name="T68" fmla="*/ 1014 w 1014"/>
                <a:gd name="T69" fmla="*/ 427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4" h="1238">
                  <a:moveTo>
                    <a:pt x="1014" y="426"/>
                  </a:moveTo>
                  <a:lnTo>
                    <a:pt x="1012" y="514"/>
                  </a:lnTo>
                  <a:lnTo>
                    <a:pt x="1001" y="599"/>
                  </a:lnTo>
                  <a:lnTo>
                    <a:pt x="993" y="643"/>
                  </a:lnTo>
                  <a:lnTo>
                    <a:pt x="981" y="682"/>
                  </a:lnTo>
                  <a:lnTo>
                    <a:pt x="965" y="729"/>
                  </a:lnTo>
                  <a:lnTo>
                    <a:pt x="952" y="765"/>
                  </a:lnTo>
                  <a:lnTo>
                    <a:pt x="914" y="845"/>
                  </a:lnTo>
                  <a:lnTo>
                    <a:pt x="870" y="919"/>
                  </a:lnTo>
                  <a:lnTo>
                    <a:pt x="844" y="955"/>
                  </a:lnTo>
                  <a:lnTo>
                    <a:pt x="816" y="991"/>
                  </a:lnTo>
                  <a:lnTo>
                    <a:pt x="755" y="1058"/>
                  </a:lnTo>
                  <a:lnTo>
                    <a:pt x="687" y="1119"/>
                  </a:lnTo>
                  <a:lnTo>
                    <a:pt x="614" y="1174"/>
                  </a:lnTo>
                  <a:lnTo>
                    <a:pt x="535" y="1221"/>
                  </a:lnTo>
                  <a:lnTo>
                    <a:pt x="505" y="1238"/>
                  </a:lnTo>
                  <a:lnTo>
                    <a:pt x="509" y="1238"/>
                  </a:lnTo>
                  <a:lnTo>
                    <a:pt x="479" y="1221"/>
                  </a:lnTo>
                  <a:lnTo>
                    <a:pt x="400" y="1174"/>
                  </a:lnTo>
                  <a:lnTo>
                    <a:pt x="325" y="1119"/>
                  </a:lnTo>
                  <a:lnTo>
                    <a:pt x="258" y="1058"/>
                  </a:lnTo>
                  <a:lnTo>
                    <a:pt x="198" y="991"/>
                  </a:lnTo>
                  <a:lnTo>
                    <a:pt x="170" y="955"/>
                  </a:lnTo>
                  <a:lnTo>
                    <a:pt x="144" y="919"/>
                  </a:lnTo>
                  <a:lnTo>
                    <a:pt x="99" y="845"/>
                  </a:lnTo>
                  <a:lnTo>
                    <a:pt x="62" y="765"/>
                  </a:lnTo>
                  <a:lnTo>
                    <a:pt x="49" y="729"/>
                  </a:lnTo>
                  <a:lnTo>
                    <a:pt x="32" y="682"/>
                  </a:lnTo>
                  <a:lnTo>
                    <a:pt x="20" y="643"/>
                  </a:lnTo>
                  <a:lnTo>
                    <a:pt x="13" y="599"/>
                  </a:lnTo>
                  <a:lnTo>
                    <a:pt x="2" y="514"/>
                  </a:lnTo>
                  <a:lnTo>
                    <a:pt x="0" y="427"/>
                  </a:lnTo>
                  <a:lnTo>
                    <a:pt x="0" y="0"/>
                  </a:lnTo>
                  <a:lnTo>
                    <a:pt x="1013" y="0"/>
                  </a:lnTo>
                  <a:lnTo>
                    <a:pt x="1014" y="427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81" name="Freeform 33">
              <a:extLst>
                <a:ext uri="{FF2B5EF4-FFF2-40B4-BE49-F238E27FC236}">
                  <a16:creationId xmlns:a16="http://schemas.microsoft.com/office/drawing/2014/main" id="{FBA302DA-71B7-497F-F73C-8A7625A31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" y="228"/>
              <a:ext cx="190" cy="180"/>
            </a:xfrm>
            <a:custGeom>
              <a:avLst/>
              <a:gdLst>
                <a:gd name="T0" fmla="*/ 949 w 949"/>
                <a:gd name="T1" fmla="*/ 0 h 896"/>
                <a:gd name="T2" fmla="*/ 949 w 949"/>
                <a:gd name="T3" fmla="*/ 379 h 896"/>
                <a:gd name="T4" fmla="*/ 947 w 949"/>
                <a:gd name="T5" fmla="*/ 463 h 896"/>
                <a:gd name="T6" fmla="*/ 937 w 949"/>
                <a:gd name="T7" fmla="*/ 547 h 896"/>
                <a:gd name="T8" fmla="*/ 918 w 949"/>
                <a:gd name="T9" fmla="*/ 629 h 896"/>
                <a:gd name="T10" fmla="*/ 905 w 949"/>
                <a:gd name="T11" fmla="*/ 674 h 896"/>
                <a:gd name="T12" fmla="*/ 892 w 949"/>
                <a:gd name="T13" fmla="*/ 709 h 896"/>
                <a:gd name="T14" fmla="*/ 856 w 949"/>
                <a:gd name="T15" fmla="*/ 786 h 896"/>
                <a:gd name="T16" fmla="*/ 814 w 949"/>
                <a:gd name="T17" fmla="*/ 860 h 896"/>
                <a:gd name="T18" fmla="*/ 788 w 949"/>
                <a:gd name="T19" fmla="*/ 896 h 896"/>
                <a:gd name="T20" fmla="*/ 162 w 949"/>
                <a:gd name="T21" fmla="*/ 896 h 896"/>
                <a:gd name="T22" fmla="*/ 93 w 949"/>
                <a:gd name="T23" fmla="*/ 786 h 896"/>
                <a:gd name="T24" fmla="*/ 58 w 949"/>
                <a:gd name="T25" fmla="*/ 709 h 896"/>
                <a:gd name="T26" fmla="*/ 45 w 949"/>
                <a:gd name="T27" fmla="*/ 674 h 896"/>
                <a:gd name="T28" fmla="*/ 31 w 949"/>
                <a:gd name="T29" fmla="*/ 629 h 896"/>
                <a:gd name="T30" fmla="*/ 12 w 949"/>
                <a:gd name="T31" fmla="*/ 547 h 896"/>
                <a:gd name="T32" fmla="*/ 3 w 949"/>
                <a:gd name="T33" fmla="*/ 463 h 896"/>
                <a:gd name="T34" fmla="*/ 0 w 949"/>
                <a:gd name="T35" fmla="*/ 379 h 896"/>
                <a:gd name="T36" fmla="*/ 0 w 949"/>
                <a:gd name="T37" fmla="*/ 0 h 896"/>
                <a:gd name="T38" fmla="*/ 949 w 949"/>
                <a:gd name="T39" fmla="*/ 0 h 896"/>
                <a:gd name="T40" fmla="*/ 949 w 949"/>
                <a:gd name="T41" fmla="*/ 0 h 896"/>
                <a:gd name="T42" fmla="*/ 949 w 949"/>
                <a:gd name="T43" fmla="*/ 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9" h="896">
                  <a:moveTo>
                    <a:pt x="949" y="0"/>
                  </a:moveTo>
                  <a:lnTo>
                    <a:pt x="949" y="379"/>
                  </a:lnTo>
                  <a:lnTo>
                    <a:pt x="947" y="463"/>
                  </a:lnTo>
                  <a:lnTo>
                    <a:pt x="937" y="547"/>
                  </a:lnTo>
                  <a:lnTo>
                    <a:pt x="918" y="629"/>
                  </a:lnTo>
                  <a:lnTo>
                    <a:pt x="905" y="674"/>
                  </a:lnTo>
                  <a:lnTo>
                    <a:pt x="892" y="709"/>
                  </a:lnTo>
                  <a:lnTo>
                    <a:pt x="856" y="786"/>
                  </a:lnTo>
                  <a:lnTo>
                    <a:pt x="814" y="860"/>
                  </a:lnTo>
                  <a:lnTo>
                    <a:pt x="788" y="896"/>
                  </a:lnTo>
                  <a:lnTo>
                    <a:pt x="162" y="896"/>
                  </a:lnTo>
                  <a:lnTo>
                    <a:pt x="93" y="786"/>
                  </a:lnTo>
                  <a:lnTo>
                    <a:pt x="58" y="709"/>
                  </a:lnTo>
                  <a:lnTo>
                    <a:pt x="45" y="674"/>
                  </a:lnTo>
                  <a:lnTo>
                    <a:pt x="31" y="629"/>
                  </a:lnTo>
                  <a:lnTo>
                    <a:pt x="12" y="547"/>
                  </a:lnTo>
                  <a:lnTo>
                    <a:pt x="3" y="463"/>
                  </a:lnTo>
                  <a:lnTo>
                    <a:pt x="0" y="379"/>
                  </a:lnTo>
                  <a:lnTo>
                    <a:pt x="0" y="0"/>
                  </a:lnTo>
                  <a:lnTo>
                    <a:pt x="949" y="0"/>
                  </a:lnTo>
                  <a:lnTo>
                    <a:pt x="949" y="0"/>
                  </a:lnTo>
                  <a:lnTo>
                    <a:pt x="94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82" name="Freeform 34">
              <a:extLst>
                <a:ext uri="{FF2B5EF4-FFF2-40B4-BE49-F238E27FC236}">
                  <a16:creationId xmlns:a16="http://schemas.microsoft.com/office/drawing/2014/main" id="{98548C85-DB94-3702-1096-AB3DB5133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" y="228"/>
              <a:ext cx="190" cy="180"/>
            </a:xfrm>
            <a:custGeom>
              <a:avLst/>
              <a:gdLst>
                <a:gd name="T0" fmla="*/ 949 w 949"/>
                <a:gd name="T1" fmla="*/ 0 h 896"/>
                <a:gd name="T2" fmla="*/ 949 w 949"/>
                <a:gd name="T3" fmla="*/ 379 h 896"/>
                <a:gd name="T4" fmla="*/ 947 w 949"/>
                <a:gd name="T5" fmla="*/ 463 h 896"/>
                <a:gd name="T6" fmla="*/ 937 w 949"/>
                <a:gd name="T7" fmla="*/ 547 h 896"/>
                <a:gd name="T8" fmla="*/ 918 w 949"/>
                <a:gd name="T9" fmla="*/ 629 h 896"/>
                <a:gd name="T10" fmla="*/ 905 w 949"/>
                <a:gd name="T11" fmla="*/ 674 h 896"/>
                <a:gd name="T12" fmla="*/ 892 w 949"/>
                <a:gd name="T13" fmla="*/ 709 h 896"/>
                <a:gd name="T14" fmla="*/ 856 w 949"/>
                <a:gd name="T15" fmla="*/ 786 h 896"/>
                <a:gd name="T16" fmla="*/ 814 w 949"/>
                <a:gd name="T17" fmla="*/ 860 h 896"/>
                <a:gd name="T18" fmla="*/ 788 w 949"/>
                <a:gd name="T19" fmla="*/ 896 h 896"/>
                <a:gd name="T20" fmla="*/ 162 w 949"/>
                <a:gd name="T21" fmla="*/ 896 h 896"/>
                <a:gd name="T22" fmla="*/ 93 w 949"/>
                <a:gd name="T23" fmla="*/ 786 h 896"/>
                <a:gd name="T24" fmla="*/ 58 w 949"/>
                <a:gd name="T25" fmla="*/ 709 h 896"/>
                <a:gd name="T26" fmla="*/ 45 w 949"/>
                <a:gd name="T27" fmla="*/ 674 h 896"/>
                <a:gd name="T28" fmla="*/ 31 w 949"/>
                <a:gd name="T29" fmla="*/ 629 h 896"/>
                <a:gd name="T30" fmla="*/ 12 w 949"/>
                <a:gd name="T31" fmla="*/ 547 h 896"/>
                <a:gd name="T32" fmla="*/ 3 w 949"/>
                <a:gd name="T33" fmla="*/ 463 h 896"/>
                <a:gd name="T34" fmla="*/ 0 w 949"/>
                <a:gd name="T35" fmla="*/ 379 h 896"/>
                <a:gd name="T36" fmla="*/ 0 w 949"/>
                <a:gd name="T37" fmla="*/ 0 h 896"/>
                <a:gd name="T38" fmla="*/ 949 w 949"/>
                <a:gd name="T39" fmla="*/ 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9" h="896">
                  <a:moveTo>
                    <a:pt x="949" y="0"/>
                  </a:moveTo>
                  <a:lnTo>
                    <a:pt x="949" y="379"/>
                  </a:lnTo>
                  <a:lnTo>
                    <a:pt x="947" y="463"/>
                  </a:lnTo>
                  <a:lnTo>
                    <a:pt x="937" y="547"/>
                  </a:lnTo>
                  <a:lnTo>
                    <a:pt x="918" y="629"/>
                  </a:lnTo>
                  <a:lnTo>
                    <a:pt x="905" y="674"/>
                  </a:lnTo>
                  <a:lnTo>
                    <a:pt x="892" y="709"/>
                  </a:lnTo>
                  <a:lnTo>
                    <a:pt x="856" y="786"/>
                  </a:lnTo>
                  <a:lnTo>
                    <a:pt x="814" y="860"/>
                  </a:lnTo>
                  <a:lnTo>
                    <a:pt x="788" y="896"/>
                  </a:lnTo>
                  <a:lnTo>
                    <a:pt x="162" y="896"/>
                  </a:lnTo>
                  <a:lnTo>
                    <a:pt x="93" y="786"/>
                  </a:lnTo>
                  <a:lnTo>
                    <a:pt x="58" y="709"/>
                  </a:lnTo>
                  <a:lnTo>
                    <a:pt x="45" y="674"/>
                  </a:lnTo>
                  <a:lnTo>
                    <a:pt x="31" y="629"/>
                  </a:lnTo>
                  <a:lnTo>
                    <a:pt x="12" y="547"/>
                  </a:lnTo>
                  <a:lnTo>
                    <a:pt x="3" y="463"/>
                  </a:lnTo>
                  <a:lnTo>
                    <a:pt x="0" y="379"/>
                  </a:lnTo>
                  <a:lnTo>
                    <a:pt x="0" y="0"/>
                  </a:lnTo>
                  <a:lnTo>
                    <a:pt x="949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83" name="Freeform 35">
              <a:extLst>
                <a:ext uri="{FF2B5EF4-FFF2-40B4-BE49-F238E27FC236}">
                  <a16:creationId xmlns:a16="http://schemas.microsoft.com/office/drawing/2014/main" id="{303DA3D7-33DB-5363-F55B-CECFC376A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" y="241"/>
              <a:ext cx="106" cy="135"/>
            </a:xfrm>
            <a:custGeom>
              <a:avLst/>
              <a:gdLst>
                <a:gd name="T0" fmla="*/ 323 w 529"/>
                <a:gd name="T1" fmla="*/ 674 h 674"/>
                <a:gd name="T2" fmla="*/ 311 w 529"/>
                <a:gd name="T3" fmla="*/ 554 h 674"/>
                <a:gd name="T4" fmla="*/ 319 w 529"/>
                <a:gd name="T5" fmla="*/ 462 h 674"/>
                <a:gd name="T6" fmla="*/ 322 w 529"/>
                <a:gd name="T7" fmla="*/ 434 h 674"/>
                <a:gd name="T8" fmla="*/ 521 w 529"/>
                <a:gd name="T9" fmla="*/ 450 h 674"/>
                <a:gd name="T10" fmla="*/ 529 w 529"/>
                <a:gd name="T11" fmla="*/ 401 h 674"/>
                <a:gd name="T12" fmla="*/ 529 w 529"/>
                <a:gd name="T13" fmla="*/ 352 h 674"/>
                <a:gd name="T14" fmla="*/ 322 w 529"/>
                <a:gd name="T15" fmla="*/ 352 h 674"/>
                <a:gd name="T16" fmla="*/ 315 w 529"/>
                <a:gd name="T17" fmla="*/ 311 h 674"/>
                <a:gd name="T18" fmla="*/ 315 w 529"/>
                <a:gd name="T19" fmla="*/ 272 h 674"/>
                <a:gd name="T20" fmla="*/ 321 w 529"/>
                <a:gd name="T21" fmla="*/ 233 h 674"/>
                <a:gd name="T22" fmla="*/ 322 w 529"/>
                <a:gd name="T23" fmla="*/ 231 h 674"/>
                <a:gd name="T24" fmla="*/ 403 w 529"/>
                <a:gd name="T25" fmla="*/ 231 h 674"/>
                <a:gd name="T26" fmla="*/ 483 w 529"/>
                <a:gd name="T27" fmla="*/ 240 h 674"/>
                <a:gd name="T28" fmla="*/ 489 w 529"/>
                <a:gd name="T29" fmla="*/ 240 h 674"/>
                <a:gd name="T30" fmla="*/ 485 w 529"/>
                <a:gd name="T31" fmla="*/ 194 h 674"/>
                <a:gd name="T32" fmla="*/ 489 w 529"/>
                <a:gd name="T33" fmla="*/ 149 h 674"/>
                <a:gd name="T34" fmla="*/ 320 w 529"/>
                <a:gd name="T35" fmla="*/ 156 h 674"/>
                <a:gd name="T36" fmla="*/ 315 w 529"/>
                <a:gd name="T37" fmla="*/ 107 h 674"/>
                <a:gd name="T38" fmla="*/ 315 w 529"/>
                <a:gd name="T39" fmla="*/ 54 h 674"/>
                <a:gd name="T40" fmla="*/ 322 w 529"/>
                <a:gd name="T41" fmla="*/ 0 h 674"/>
                <a:gd name="T42" fmla="*/ 208 w 529"/>
                <a:gd name="T43" fmla="*/ 0 h 674"/>
                <a:gd name="T44" fmla="*/ 214 w 529"/>
                <a:gd name="T45" fmla="*/ 54 h 674"/>
                <a:gd name="T46" fmla="*/ 214 w 529"/>
                <a:gd name="T47" fmla="*/ 107 h 674"/>
                <a:gd name="T48" fmla="*/ 211 w 529"/>
                <a:gd name="T49" fmla="*/ 156 h 674"/>
                <a:gd name="T50" fmla="*/ 41 w 529"/>
                <a:gd name="T51" fmla="*/ 149 h 674"/>
                <a:gd name="T52" fmla="*/ 44 w 529"/>
                <a:gd name="T53" fmla="*/ 194 h 674"/>
                <a:gd name="T54" fmla="*/ 40 w 529"/>
                <a:gd name="T55" fmla="*/ 240 h 674"/>
                <a:gd name="T56" fmla="*/ 46 w 529"/>
                <a:gd name="T57" fmla="*/ 240 h 674"/>
                <a:gd name="T58" fmla="*/ 126 w 529"/>
                <a:gd name="T59" fmla="*/ 231 h 674"/>
                <a:gd name="T60" fmla="*/ 208 w 529"/>
                <a:gd name="T61" fmla="*/ 231 h 674"/>
                <a:gd name="T62" fmla="*/ 208 w 529"/>
                <a:gd name="T63" fmla="*/ 233 h 674"/>
                <a:gd name="T64" fmla="*/ 214 w 529"/>
                <a:gd name="T65" fmla="*/ 272 h 674"/>
                <a:gd name="T66" fmla="*/ 214 w 529"/>
                <a:gd name="T67" fmla="*/ 311 h 674"/>
                <a:gd name="T68" fmla="*/ 208 w 529"/>
                <a:gd name="T69" fmla="*/ 352 h 674"/>
                <a:gd name="T70" fmla="*/ 0 w 529"/>
                <a:gd name="T71" fmla="*/ 352 h 674"/>
                <a:gd name="T72" fmla="*/ 1 w 529"/>
                <a:gd name="T73" fmla="*/ 401 h 674"/>
                <a:gd name="T74" fmla="*/ 10 w 529"/>
                <a:gd name="T75" fmla="*/ 450 h 674"/>
                <a:gd name="T76" fmla="*/ 208 w 529"/>
                <a:gd name="T77" fmla="*/ 434 h 674"/>
                <a:gd name="T78" fmla="*/ 212 w 529"/>
                <a:gd name="T79" fmla="*/ 462 h 674"/>
                <a:gd name="T80" fmla="*/ 218 w 529"/>
                <a:gd name="T81" fmla="*/ 554 h 674"/>
                <a:gd name="T82" fmla="*/ 206 w 529"/>
                <a:gd name="T83" fmla="*/ 674 h 674"/>
                <a:gd name="T84" fmla="*/ 323 w 529"/>
                <a:gd name="T85" fmla="*/ 674 h 674"/>
                <a:gd name="T86" fmla="*/ 323 w 529"/>
                <a:gd name="T87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9" h="674">
                  <a:moveTo>
                    <a:pt x="323" y="674"/>
                  </a:moveTo>
                  <a:lnTo>
                    <a:pt x="311" y="554"/>
                  </a:lnTo>
                  <a:lnTo>
                    <a:pt x="319" y="462"/>
                  </a:lnTo>
                  <a:lnTo>
                    <a:pt x="322" y="434"/>
                  </a:lnTo>
                  <a:lnTo>
                    <a:pt x="521" y="450"/>
                  </a:lnTo>
                  <a:lnTo>
                    <a:pt x="529" y="401"/>
                  </a:lnTo>
                  <a:lnTo>
                    <a:pt x="529" y="352"/>
                  </a:lnTo>
                  <a:lnTo>
                    <a:pt x="322" y="352"/>
                  </a:lnTo>
                  <a:lnTo>
                    <a:pt x="315" y="311"/>
                  </a:lnTo>
                  <a:lnTo>
                    <a:pt x="315" y="272"/>
                  </a:lnTo>
                  <a:lnTo>
                    <a:pt x="321" y="233"/>
                  </a:lnTo>
                  <a:lnTo>
                    <a:pt x="322" y="231"/>
                  </a:lnTo>
                  <a:lnTo>
                    <a:pt x="403" y="231"/>
                  </a:lnTo>
                  <a:lnTo>
                    <a:pt x="483" y="240"/>
                  </a:lnTo>
                  <a:lnTo>
                    <a:pt x="489" y="240"/>
                  </a:lnTo>
                  <a:lnTo>
                    <a:pt x="485" y="194"/>
                  </a:lnTo>
                  <a:lnTo>
                    <a:pt x="489" y="149"/>
                  </a:lnTo>
                  <a:lnTo>
                    <a:pt x="320" y="156"/>
                  </a:lnTo>
                  <a:lnTo>
                    <a:pt x="315" y="107"/>
                  </a:lnTo>
                  <a:lnTo>
                    <a:pt x="315" y="54"/>
                  </a:lnTo>
                  <a:lnTo>
                    <a:pt x="322" y="0"/>
                  </a:lnTo>
                  <a:lnTo>
                    <a:pt x="208" y="0"/>
                  </a:lnTo>
                  <a:lnTo>
                    <a:pt x="214" y="54"/>
                  </a:lnTo>
                  <a:lnTo>
                    <a:pt x="214" y="107"/>
                  </a:lnTo>
                  <a:lnTo>
                    <a:pt x="211" y="156"/>
                  </a:lnTo>
                  <a:lnTo>
                    <a:pt x="41" y="149"/>
                  </a:lnTo>
                  <a:lnTo>
                    <a:pt x="44" y="194"/>
                  </a:lnTo>
                  <a:lnTo>
                    <a:pt x="40" y="240"/>
                  </a:lnTo>
                  <a:lnTo>
                    <a:pt x="46" y="240"/>
                  </a:lnTo>
                  <a:lnTo>
                    <a:pt x="126" y="231"/>
                  </a:lnTo>
                  <a:lnTo>
                    <a:pt x="208" y="231"/>
                  </a:lnTo>
                  <a:lnTo>
                    <a:pt x="208" y="233"/>
                  </a:lnTo>
                  <a:lnTo>
                    <a:pt x="214" y="272"/>
                  </a:lnTo>
                  <a:lnTo>
                    <a:pt x="214" y="311"/>
                  </a:lnTo>
                  <a:lnTo>
                    <a:pt x="208" y="352"/>
                  </a:lnTo>
                  <a:lnTo>
                    <a:pt x="0" y="352"/>
                  </a:lnTo>
                  <a:lnTo>
                    <a:pt x="1" y="401"/>
                  </a:lnTo>
                  <a:lnTo>
                    <a:pt x="10" y="450"/>
                  </a:lnTo>
                  <a:lnTo>
                    <a:pt x="208" y="434"/>
                  </a:lnTo>
                  <a:lnTo>
                    <a:pt x="212" y="462"/>
                  </a:lnTo>
                  <a:lnTo>
                    <a:pt x="218" y="554"/>
                  </a:lnTo>
                  <a:lnTo>
                    <a:pt x="206" y="674"/>
                  </a:lnTo>
                  <a:lnTo>
                    <a:pt x="323" y="674"/>
                  </a:lnTo>
                  <a:lnTo>
                    <a:pt x="323" y="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84" name="Freeform 36">
              <a:extLst>
                <a:ext uri="{FF2B5EF4-FFF2-40B4-BE49-F238E27FC236}">
                  <a16:creationId xmlns:a16="http://schemas.microsoft.com/office/drawing/2014/main" id="{EE5B56B8-4E6A-0D63-2F8C-25DB8156E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" y="241"/>
              <a:ext cx="106" cy="135"/>
            </a:xfrm>
            <a:custGeom>
              <a:avLst/>
              <a:gdLst>
                <a:gd name="T0" fmla="*/ 323 w 529"/>
                <a:gd name="T1" fmla="*/ 674 h 674"/>
                <a:gd name="T2" fmla="*/ 311 w 529"/>
                <a:gd name="T3" fmla="*/ 554 h 674"/>
                <a:gd name="T4" fmla="*/ 319 w 529"/>
                <a:gd name="T5" fmla="*/ 462 h 674"/>
                <a:gd name="T6" fmla="*/ 322 w 529"/>
                <a:gd name="T7" fmla="*/ 434 h 674"/>
                <a:gd name="T8" fmla="*/ 521 w 529"/>
                <a:gd name="T9" fmla="*/ 450 h 674"/>
                <a:gd name="T10" fmla="*/ 529 w 529"/>
                <a:gd name="T11" fmla="*/ 401 h 674"/>
                <a:gd name="T12" fmla="*/ 529 w 529"/>
                <a:gd name="T13" fmla="*/ 352 h 674"/>
                <a:gd name="T14" fmla="*/ 322 w 529"/>
                <a:gd name="T15" fmla="*/ 352 h 674"/>
                <a:gd name="T16" fmla="*/ 315 w 529"/>
                <a:gd name="T17" fmla="*/ 311 h 674"/>
                <a:gd name="T18" fmla="*/ 315 w 529"/>
                <a:gd name="T19" fmla="*/ 272 h 674"/>
                <a:gd name="T20" fmla="*/ 321 w 529"/>
                <a:gd name="T21" fmla="*/ 233 h 674"/>
                <a:gd name="T22" fmla="*/ 322 w 529"/>
                <a:gd name="T23" fmla="*/ 231 h 674"/>
                <a:gd name="T24" fmla="*/ 403 w 529"/>
                <a:gd name="T25" fmla="*/ 231 h 674"/>
                <a:gd name="T26" fmla="*/ 483 w 529"/>
                <a:gd name="T27" fmla="*/ 240 h 674"/>
                <a:gd name="T28" fmla="*/ 489 w 529"/>
                <a:gd name="T29" fmla="*/ 240 h 674"/>
                <a:gd name="T30" fmla="*/ 485 w 529"/>
                <a:gd name="T31" fmla="*/ 194 h 674"/>
                <a:gd name="T32" fmla="*/ 489 w 529"/>
                <a:gd name="T33" fmla="*/ 149 h 674"/>
                <a:gd name="T34" fmla="*/ 320 w 529"/>
                <a:gd name="T35" fmla="*/ 156 h 674"/>
                <a:gd name="T36" fmla="*/ 315 w 529"/>
                <a:gd name="T37" fmla="*/ 107 h 674"/>
                <a:gd name="T38" fmla="*/ 315 w 529"/>
                <a:gd name="T39" fmla="*/ 54 h 674"/>
                <a:gd name="T40" fmla="*/ 322 w 529"/>
                <a:gd name="T41" fmla="*/ 0 h 674"/>
                <a:gd name="T42" fmla="*/ 208 w 529"/>
                <a:gd name="T43" fmla="*/ 0 h 674"/>
                <a:gd name="T44" fmla="*/ 214 w 529"/>
                <a:gd name="T45" fmla="*/ 54 h 674"/>
                <a:gd name="T46" fmla="*/ 214 w 529"/>
                <a:gd name="T47" fmla="*/ 107 h 674"/>
                <a:gd name="T48" fmla="*/ 211 w 529"/>
                <a:gd name="T49" fmla="*/ 156 h 674"/>
                <a:gd name="T50" fmla="*/ 41 w 529"/>
                <a:gd name="T51" fmla="*/ 149 h 674"/>
                <a:gd name="T52" fmla="*/ 44 w 529"/>
                <a:gd name="T53" fmla="*/ 194 h 674"/>
                <a:gd name="T54" fmla="*/ 40 w 529"/>
                <a:gd name="T55" fmla="*/ 240 h 674"/>
                <a:gd name="T56" fmla="*/ 46 w 529"/>
                <a:gd name="T57" fmla="*/ 240 h 674"/>
                <a:gd name="T58" fmla="*/ 126 w 529"/>
                <a:gd name="T59" fmla="*/ 231 h 674"/>
                <a:gd name="T60" fmla="*/ 208 w 529"/>
                <a:gd name="T61" fmla="*/ 231 h 674"/>
                <a:gd name="T62" fmla="*/ 208 w 529"/>
                <a:gd name="T63" fmla="*/ 233 h 674"/>
                <a:gd name="T64" fmla="*/ 214 w 529"/>
                <a:gd name="T65" fmla="*/ 272 h 674"/>
                <a:gd name="T66" fmla="*/ 214 w 529"/>
                <a:gd name="T67" fmla="*/ 311 h 674"/>
                <a:gd name="T68" fmla="*/ 208 w 529"/>
                <a:gd name="T69" fmla="*/ 352 h 674"/>
                <a:gd name="T70" fmla="*/ 0 w 529"/>
                <a:gd name="T71" fmla="*/ 352 h 674"/>
                <a:gd name="T72" fmla="*/ 1 w 529"/>
                <a:gd name="T73" fmla="*/ 401 h 674"/>
                <a:gd name="T74" fmla="*/ 10 w 529"/>
                <a:gd name="T75" fmla="*/ 450 h 674"/>
                <a:gd name="T76" fmla="*/ 208 w 529"/>
                <a:gd name="T77" fmla="*/ 434 h 674"/>
                <a:gd name="T78" fmla="*/ 212 w 529"/>
                <a:gd name="T79" fmla="*/ 462 h 674"/>
                <a:gd name="T80" fmla="*/ 218 w 529"/>
                <a:gd name="T81" fmla="*/ 554 h 674"/>
                <a:gd name="T82" fmla="*/ 206 w 529"/>
                <a:gd name="T83" fmla="*/ 674 h 674"/>
                <a:gd name="T84" fmla="*/ 323 w 529"/>
                <a:gd name="T85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9" h="674">
                  <a:moveTo>
                    <a:pt x="323" y="674"/>
                  </a:moveTo>
                  <a:lnTo>
                    <a:pt x="311" y="554"/>
                  </a:lnTo>
                  <a:lnTo>
                    <a:pt x="319" y="462"/>
                  </a:lnTo>
                  <a:lnTo>
                    <a:pt x="322" y="434"/>
                  </a:lnTo>
                  <a:lnTo>
                    <a:pt x="521" y="450"/>
                  </a:lnTo>
                  <a:lnTo>
                    <a:pt x="529" y="401"/>
                  </a:lnTo>
                  <a:lnTo>
                    <a:pt x="529" y="352"/>
                  </a:lnTo>
                  <a:lnTo>
                    <a:pt x="322" y="352"/>
                  </a:lnTo>
                  <a:lnTo>
                    <a:pt x="315" y="311"/>
                  </a:lnTo>
                  <a:lnTo>
                    <a:pt x="315" y="272"/>
                  </a:lnTo>
                  <a:lnTo>
                    <a:pt x="321" y="233"/>
                  </a:lnTo>
                  <a:lnTo>
                    <a:pt x="322" y="231"/>
                  </a:lnTo>
                  <a:lnTo>
                    <a:pt x="403" y="231"/>
                  </a:lnTo>
                  <a:lnTo>
                    <a:pt x="483" y="240"/>
                  </a:lnTo>
                  <a:lnTo>
                    <a:pt x="489" y="240"/>
                  </a:lnTo>
                  <a:lnTo>
                    <a:pt x="485" y="194"/>
                  </a:lnTo>
                  <a:lnTo>
                    <a:pt x="489" y="149"/>
                  </a:lnTo>
                  <a:lnTo>
                    <a:pt x="320" y="156"/>
                  </a:lnTo>
                  <a:lnTo>
                    <a:pt x="315" y="107"/>
                  </a:lnTo>
                  <a:lnTo>
                    <a:pt x="315" y="54"/>
                  </a:lnTo>
                  <a:lnTo>
                    <a:pt x="322" y="0"/>
                  </a:lnTo>
                  <a:lnTo>
                    <a:pt x="208" y="0"/>
                  </a:lnTo>
                  <a:lnTo>
                    <a:pt x="214" y="54"/>
                  </a:lnTo>
                  <a:lnTo>
                    <a:pt x="214" y="107"/>
                  </a:lnTo>
                  <a:lnTo>
                    <a:pt x="211" y="156"/>
                  </a:lnTo>
                  <a:lnTo>
                    <a:pt x="41" y="149"/>
                  </a:lnTo>
                  <a:lnTo>
                    <a:pt x="44" y="194"/>
                  </a:lnTo>
                  <a:lnTo>
                    <a:pt x="40" y="240"/>
                  </a:lnTo>
                  <a:lnTo>
                    <a:pt x="46" y="240"/>
                  </a:lnTo>
                  <a:lnTo>
                    <a:pt x="126" y="231"/>
                  </a:lnTo>
                  <a:lnTo>
                    <a:pt x="208" y="231"/>
                  </a:lnTo>
                  <a:lnTo>
                    <a:pt x="208" y="233"/>
                  </a:lnTo>
                  <a:lnTo>
                    <a:pt x="214" y="272"/>
                  </a:lnTo>
                  <a:lnTo>
                    <a:pt x="214" y="311"/>
                  </a:lnTo>
                  <a:lnTo>
                    <a:pt x="208" y="352"/>
                  </a:lnTo>
                  <a:lnTo>
                    <a:pt x="0" y="352"/>
                  </a:lnTo>
                  <a:lnTo>
                    <a:pt x="1" y="401"/>
                  </a:lnTo>
                  <a:lnTo>
                    <a:pt x="10" y="450"/>
                  </a:lnTo>
                  <a:lnTo>
                    <a:pt x="208" y="434"/>
                  </a:lnTo>
                  <a:lnTo>
                    <a:pt x="212" y="462"/>
                  </a:lnTo>
                  <a:lnTo>
                    <a:pt x="218" y="554"/>
                  </a:lnTo>
                  <a:lnTo>
                    <a:pt x="206" y="674"/>
                  </a:lnTo>
                  <a:lnTo>
                    <a:pt x="323" y="674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85" name="Freeform 37">
              <a:extLst>
                <a:ext uri="{FF2B5EF4-FFF2-40B4-BE49-F238E27FC236}">
                  <a16:creationId xmlns:a16="http://schemas.microsoft.com/office/drawing/2014/main" id="{AD93255D-30FF-A52C-5949-B1294FD49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" y="369"/>
              <a:ext cx="146" cy="94"/>
            </a:xfrm>
            <a:custGeom>
              <a:avLst/>
              <a:gdLst>
                <a:gd name="T0" fmla="*/ 385 w 730"/>
                <a:gd name="T1" fmla="*/ 0 h 470"/>
                <a:gd name="T2" fmla="*/ 411 w 730"/>
                <a:gd name="T3" fmla="*/ 2 h 470"/>
                <a:gd name="T4" fmla="*/ 454 w 730"/>
                <a:gd name="T5" fmla="*/ 15 h 470"/>
                <a:gd name="T6" fmla="*/ 492 w 730"/>
                <a:gd name="T7" fmla="*/ 36 h 470"/>
                <a:gd name="T8" fmla="*/ 527 w 730"/>
                <a:gd name="T9" fmla="*/ 62 h 470"/>
                <a:gd name="T10" fmla="*/ 544 w 730"/>
                <a:gd name="T11" fmla="*/ 80 h 470"/>
                <a:gd name="T12" fmla="*/ 570 w 730"/>
                <a:gd name="T13" fmla="*/ 64 h 470"/>
                <a:gd name="T14" fmla="*/ 601 w 730"/>
                <a:gd name="T15" fmla="*/ 54 h 470"/>
                <a:gd name="T16" fmla="*/ 632 w 730"/>
                <a:gd name="T17" fmla="*/ 52 h 470"/>
                <a:gd name="T18" fmla="*/ 663 w 730"/>
                <a:gd name="T19" fmla="*/ 58 h 470"/>
                <a:gd name="T20" fmla="*/ 691 w 730"/>
                <a:gd name="T21" fmla="*/ 71 h 470"/>
                <a:gd name="T22" fmla="*/ 714 w 730"/>
                <a:gd name="T23" fmla="*/ 91 h 470"/>
                <a:gd name="T24" fmla="*/ 730 w 730"/>
                <a:gd name="T25" fmla="*/ 114 h 470"/>
                <a:gd name="T26" fmla="*/ 728 w 730"/>
                <a:gd name="T27" fmla="*/ 119 h 470"/>
                <a:gd name="T28" fmla="*/ 724 w 730"/>
                <a:gd name="T29" fmla="*/ 125 h 470"/>
                <a:gd name="T30" fmla="*/ 706 w 730"/>
                <a:gd name="T31" fmla="*/ 156 h 470"/>
                <a:gd name="T32" fmla="*/ 679 w 730"/>
                <a:gd name="T33" fmla="*/ 192 h 470"/>
                <a:gd name="T34" fmla="*/ 666 w 730"/>
                <a:gd name="T35" fmla="*/ 211 h 470"/>
                <a:gd name="T36" fmla="*/ 655 w 730"/>
                <a:gd name="T37" fmla="*/ 227 h 470"/>
                <a:gd name="T38" fmla="*/ 625 w 730"/>
                <a:gd name="T39" fmla="*/ 261 h 470"/>
                <a:gd name="T40" fmla="*/ 597 w 730"/>
                <a:gd name="T41" fmla="*/ 291 h 470"/>
                <a:gd name="T42" fmla="*/ 565 w 730"/>
                <a:gd name="T43" fmla="*/ 321 h 470"/>
                <a:gd name="T44" fmla="*/ 534 w 730"/>
                <a:gd name="T45" fmla="*/ 351 h 470"/>
                <a:gd name="T46" fmla="*/ 500 w 730"/>
                <a:gd name="T47" fmla="*/ 378 h 470"/>
                <a:gd name="T48" fmla="*/ 465 w 730"/>
                <a:gd name="T49" fmla="*/ 405 h 470"/>
                <a:gd name="T50" fmla="*/ 428 w 730"/>
                <a:gd name="T51" fmla="*/ 430 h 470"/>
                <a:gd name="T52" fmla="*/ 391 w 730"/>
                <a:gd name="T53" fmla="*/ 453 h 470"/>
                <a:gd name="T54" fmla="*/ 367 w 730"/>
                <a:gd name="T55" fmla="*/ 470 h 470"/>
                <a:gd name="T56" fmla="*/ 339 w 730"/>
                <a:gd name="T57" fmla="*/ 454 h 470"/>
                <a:gd name="T58" fmla="*/ 302 w 730"/>
                <a:gd name="T59" fmla="*/ 431 h 470"/>
                <a:gd name="T60" fmla="*/ 264 w 730"/>
                <a:gd name="T61" fmla="*/ 407 h 470"/>
                <a:gd name="T62" fmla="*/ 230 w 730"/>
                <a:gd name="T63" fmla="*/ 380 h 470"/>
                <a:gd name="T64" fmla="*/ 196 w 730"/>
                <a:gd name="T65" fmla="*/ 353 h 470"/>
                <a:gd name="T66" fmla="*/ 165 w 730"/>
                <a:gd name="T67" fmla="*/ 323 h 470"/>
                <a:gd name="T68" fmla="*/ 133 w 730"/>
                <a:gd name="T69" fmla="*/ 293 h 470"/>
                <a:gd name="T70" fmla="*/ 104 w 730"/>
                <a:gd name="T71" fmla="*/ 262 h 470"/>
                <a:gd name="T72" fmla="*/ 75 w 730"/>
                <a:gd name="T73" fmla="*/ 228 h 470"/>
                <a:gd name="T74" fmla="*/ 63 w 730"/>
                <a:gd name="T75" fmla="*/ 213 h 470"/>
                <a:gd name="T76" fmla="*/ 50 w 730"/>
                <a:gd name="T77" fmla="*/ 194 h 470"/>
                <a:gd name="T78" fmla="*/ 26 w 730"/>
                <a:gd name="T79" fmla="*/ 156 h 470"/>
                <a:gd name="T80" fmla="*/ 2 w 730"/>
                <a:gd name="T81" fmla="*/ 119 h 470"/>
                <a:gd name="T82" fmla="*/ 0 w 730"/>
                <a:gd name="T83" fmla="*/ 111 h 470"/>
                <a:gd name="T84" fmla="*/ 15 w 730"/>
                <a:gd name="T85" fmla="*/ 92 h 470"/>
                <a:gd name="T86" fmla="*/ 27 w 730"/>
                <a:gd name="T87" fmla="*/ 81 h 470"/>
                <a:gd name="T88" fmla="*/ 39 w 730"/>
                <a:gd name="T89" fmla="*/ 73 h 470"/>
                <a:gd name="T90" fmla="*/ 67 w 730"/>
                <a:gd name="T91" fmla="*/ 59 h 470"/>
                <a:gd name="T92" fmla="*/ 82 w 730"/>
                <a:gd name="T93" fmla="*/ 55 h 470"/>
                <a:gd name="T94" fmla="*/ 98 w 730"/>
                <a:gd name="T95" fmla="*/ 53 h 470"/>
                <a:gd name="T96" fmla="*/ 114 w 730"/>
                <a:gd name="T97" fmla="*/ 53 h 470"/>
                <a:gd name="T98" fmla="*/ 129 w 730"/>
                <a:gd name="T99" fmla="*/ 56 h 470"/>
                <a:gd name="T100" fmla="*/ 160 w 730"/>
                <a:gd name="T101" fmla="*/ 65 h 470"/>
                <a:gd name="T102" fmla="*/ 186 w 730"/>
                <a:gd name="T103" fmla="*/ 82 h 470"/>
                <a:gd name="T104" fmla="*/ 203 w 730"/>
                <a:gd name="T105" fmla="*/ 64 h 470"/>
                <a:gd name="T106" fmla="*/ 237 w 730"/>
                <a:gd name="T107" fmla="*/ 37 h 470"/>
                <a:gd name="T108" fmla="*/ 275 w 730"/>
                <a:gd name="T109" fmla="*/ 17 h 470"/>
                <a:gd name="T110" fmla="*/ 297 w 730"/>
                <a:gd name="T111" fmla="*/ 9 h 470"/>
                <a:gd name="T112" fmla="*/ 318 w 730"/>
                <a:gd name="T113" fmla="*/ 4 h 470"/>
                <a:gd name="T114" fmla="*/ 338 w 730"/>
                <a:gd name="T115" fmla="*/ 2 h 470"/>
                <a:gd name="T116" fmla="*/ 363 w 730"/>
                <a:gd name="T117" fmla="*/ 0 h 470"/>
                <a:gd name="T118" fmla="*/ 385 w 730"/>
                <a:gd name="T119" fmla="*/ 0 h 470"/>
                <a:gd name="T120" fmla="*/ 385 w 730"/>
                <a:gd name="T121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30" h="470">
                  <a:moveTo>
                    <a:pt x="385" y="0"/>
                  </a:moveTo>
                  <a:lnTo>
                    <a:pt x="411" y="2"/>
                  </a:lnTo>
                  <a:lnTo>
                    <a:pt x="454" y="15"/>
                  </a:lnTo>
                  <a:lnTo>
                    <a:pt x="492" y="36"/>
                  </a:lnTo>
                  <a:lnTo>
                    <a:pt x="527" y="62"/>
                  </a:lnTo>
                  <a:lnTo>
                    <a:pt x="544" y="80"/>
                  </a:lnTo>
                  <a:lnTo>
                    <a:pt x="570" y="64"/>
                  </a:lnTo>
                  <a:lnTo>
                    <a:pt x="601" y="54"/>
                  </a:lnTo>
                  <a:lnTo>
                    <a:pt x="632" y="52"/>
                  </a:lnTo>
                  <a:lnTo>
                    <a:pt x="663" y="58"/>
                  </a:lnTo>
                  <a:lnTo>
                    <a:pt x="691" y="71"/>
                  </a:lnTo>
                  <a:lnTo>
                    <a:pt x="714" y="91"/>
                  </a:lnTo>
                  <a:lnTo>
                    <a:pt x="730" y="114"/>
                  </a:lnTo>
                  <a:lnTo>
                    <a:pt x="728" y="119"/>
                  </a:lnTo>
                  <a:lnTo>
                    <a:pt x="724" y="125"/>
                  </a:lnTo>
                  <a:lnTo>
                    <a:pt x="706" y="156"/>
                  </a:lnTo>
                  <a:lnTo>
                    <a:pt x="679" y="192"/>
                  </a:lnTo>
                  <a:lnTo>
                    <a:pt x="666" y="211"/>
                  </a:lnTo>
                  <a:lnTo>
                    <a:pt x="655" y="227"/>
                  </a:lnTo>
                  <a:lnTo>
                    <a:pt x="625" y="261"/>
                  </a:lnTo>
                  <a:lnTo>
                    <a:pt x="597" y="291"/>
                  </a:lnTo>
                  <a:lnTo>
                    <a:pt x="565" y="321"/>
                  </a:lnTo>
                  <a:lnTo>
                    <a:pt x="534" y="351"/>
                  </a:lnTo>
                  <a:lnTo>
                    <a:pt x="500" y="378"/>
                  </a:lnTo>
                  <a:lnTo>
                    <a:pt x="465" y="405"/>
                  </a:lnTo>
                  <a:lnTo>
                    <a:pt x="428" y="430"/>
                  </a:lnTo>
                  <a:lnTo>
                    <a:pt x="391" y="453"/>
                  </a:lnTo>
                  <a:lnTo>
                    <a:pt x="367" y="470"/>
                  </a:lnTo>
                  <a:lnTo>
                    <a:pt x="339" y="454"/>
                  </a:lnTo>
                  <a:lnTo>
                    <a:pt x="302" y="431"/>
                  </a:lnTo>
                  <a:lnTo>
                    <a:pt x="264" y="407"/>
                  </a:lnTo>
                  <a:lnTo>
                    <a:pt x="230" y="380"/>
                  </a:lnTo>
                  <a:lnTo>
                    <a:pt x="196" y="353"/>
                  </a:lnTo>
                  <a:lnTo>
                    <a:pt x="165" y="323"/>
                  </a:lnTo>
                  <a:lnTo>
                    <a:pt x="133" y="293"/>
                  </a:lnTo>
                  <a:lnTo>
                    <a:pt x="104" y="262"/>
                  </a:lnTo>
                  <a:lnTo>
                    <a:pt x="75" y="228"/>
                  </a:lnTo>
                  <a:lnTo>
                    <a:pt x="63" y="213"/>
                  </a:lnTo>
                  <a:lnTo>
                    <a:pt x="50" y="194"/>
                  </a:lnTo>
                  <a:lnTo>
                    <a:pt x="26" y="156"/>
                  </a:lnTo>
                  <a:lnTo>
                    <a:pt x="2" y="119"/>
                  </a:lnTo>
                  <a:lnTo>
                    <a:pt x="0" y="111"/>
                  </a:lnTo>
                  <a:lnTo>
                    <a:pt x="15" y="92"/>
                  </a:lnTo>
                  <a:lnTo>
                    <a:pt x="27" y="81"/>
                  </a:lnTo>
                  <a:lnTo>
                    <a:pt x="39" y="73"/>
                  </a:lnTo>
                  <a:lnTo>
                    <a:pt x="67" y="59"/>
                  </a:lnTo>
                  <a:lnTo>
                    <a:pt x="82" y="55"/>
                  </a:lnTo>
                  <a:lnTo>
                    <a:pt x="98" y="53"/>
                  </a:lnTo>
                  <a:lnTo>
                    <a:pt x="114" y="53"/>
                  </a:lnTo>
                  <a:lnTo>
                    <a:pt x="129" y="56"/>
                  </a:lnTo>
                  <a:lnTo>
                    <a:pt x="160" y="65"/>
                  </a:lnTo>
                  <a:lnTo>
                    <a:pt x="186" y="82"/>
                  </a:lnTo>
                  <a:lnTo>
                    <a:pt x="203" y="64"/>
                  </a:lnTo>
                  <a:lnTo>
                    <a:pt x="237" y="37"/>
                  </a:lnTo>
                  <a:lnTo>
                    <a:pt x="275" y="17"/>
                  </a:lnTo>
                  <a:lnTo>
                    <a:pt x="297" y="9"/>
                  </a:lnTo>
                  <a:lnTo>
                    <a:pt x="318" y="4"/>
                  </a:lnTo>
                  <a:lnTo>
                    <a:pt x="338" y="2"/>
                  </a:lnTo>
                  <a:lnTo>
                    <a:pt x="363" y="0"/>
                  </a:lnTo>
                  <a:lnTo>
                    <a:pt x="385" y="0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002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86" name="Freeform 38">
              <a:extLst>
                <a:ext uri="{FF2B5EF4-FFF2-40B4-BE49-F238E27FC236}">
                  <a16:creationId xmlns:a16="http://schemas.microsoft.com/office/drawing/2014/main" id="{41AB11F6-F9D3-16C7-1CF1-DF516F9A9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" y="369"/>
              <a:ext cx="146" cy="94"/>
            </a:xfrm>
            <a:custGeom>
              <a:avLst/>
              <a:gdLst>
                <a:gd name="T0" fmla="*/ 385 w 730"/>
                <a:gd name="T1" fmla="*/ 0 h 470"/>
                <a:gd name="T2" fmla="*/ 411 w 730"/>
                <a:gd name="T3" fmla="*/ 2 h 470"/>
                <a:gd name="T4" fmla="*/ 454 w 730"/>
                <a:gd name="T5" fmla="*/ 15 h 470"/>
                <a:gd name="T6" fmla="*/ 492 w 730"/>
                <a:gd name="T7" fmla="*/ 36 h 470"/>
                <a:gd name="T8" fmla="*/ 527 w 730"/>
                <a:gd name="T9" fmla="*/ 62 h 470"/>
                <a:gd name="T10" fmla="*/ 544 w 730"/>
                <a:gd name="T11" fmla="*/ 80 h 470"/>
                <a:gd name="T12" fmla="*/ 570 w 730"/>
                <a:gd name="T13" fmla="*/ 64 h 470"/>
                <a:gd name="T14" fmla="*/ 601 w 730"/>
                <a:gd name="T15" fmla="*/ 54 h 470"/>
                <a:gd name="T16" fmla="*/ 632 w 730"/>
                <a:gd name="T17" fmla="*/ 52 h 470"/>
                <a:gd name="T18" fmla="*/ 663 w 730"/>
                <a:gd name="T19" fmla="*/ 58 h 470"/>
                <a:gd name="T20" fmla="*/ 691 w 730"/>
                <a:gd name="T21" fmla="*/ 71 h 470"/>
                <a:gd name="T22" fmla="*/ 714 w 730"/>
                <a:gd name="T23" fmla="*/ 91 h 470"/>
                <a:gd name="T24" fmla="*/ 730 w 730"/>
                <a:gd name="T25" fmla="*/ 114 h 470"/>
                <a:gd name="T26" fmla="*/ 728 w 730"/>
                <a:gd name="T27" fmla="*/ 119 h 470"/>
                <a:gd name="T28" fmla="*/ 724 w 730"/>
                <a:gd name="T29" fmla="*/ 125 h 470"/>
                <a:gd name="T30" fmla="*/ 706 w 730"/>
                <a:gd name="T31" fmla="*/ 156 h 470"/>
                <a:gd name="T32" fmla="*/ 679 w 730"/>
                <a:gd name="T33" fmla="*/ 192 h 470"/>
                <a:gd name="T34" fmla="*/ 666 w 730"/>
                <a:gd name="T35" fmla="*/ 211 h 470"/>
                <a:gd name="T36" fmla="*/ 655 w 730"/>
                <a:gd name="T37" fmla="*/ 227 h 470"/>
                <a:gd name="T38" fmla="*/ 625 w 730"/>
                <a:gd name="T39" fmla="*/ 261 h 470"/>
                <a:gd name="T40" fmla="*/ 597 w 730"/>
                <a:gd name="T41" fmla="*/ 291 h 470"/>
                <a:gd name="T42" fmla="*/ 565 w 730"/>
                <a:gd name="T43" fmla="*/ 321 h 470"/>
                <a:gd name="T44" fmla="*/ 534 w 730"/>
                <a:gd name="T45" fmla="*/ 351 h 470"/>
                <a:gd name="T46" fmla="*/ 500 w 730"/>
                <a:gd name="T47" fmla="*/ 378 h 470"/>
                <a:gd name="T48" fmla="*/ 465 w 730"/>
                <a:gd name="T49" fmla="*/ 405 h 470"/>
                <a:gd name="T50" fmla="*/ 428 w 730"/>
                <a:gd name="T51" fmla="*/ 430 h 470"/>
                <a:gd name="T52" fmla="*/ 391 w 730"/>
                <a:gd name="T53" fmla="*/ 453 h 470"/>
                <a:gd name="T54" fmla="*/ 367 w 730"/>
                <a:gd name="T55" fmla="*/ 470 h 470"/>
                <a:gd name="T56" fmla="*/ 339 w 730"/>
                <a:gd name="T57" fmla="*/ 454 h 470"/>
                <a:gd name="T58" fmla="*/ 302 w 730"/>
                <a:gd name="T59" fmla="*/ 431 h 470"/>
                <a:gd name="T60" fmla="*/ 264 w 730"/>
                <a:gd name="T61" fmla="*/ 407 h 470"/>
                <a:gd name="T62" fmla="*/ 230 w 730"/>
                <a:gd name="T63" fmla="*/ 380 h 470"/>
                <a:gd name="T64" fmla="*/ 196 w 730"/>
                <a:gd name="T65" fmla="*/ 353 h 470"/>
                <a:gd name="T66" fmla="*/ 165 w 730"/>
                <a:gd name="T67" fmla="*/ 323 h 470"/>
                <a:gd name="T68" fmla="*/ 133 w 730"/>
                <a:gd name="T69" fmla="*/ 293 h 470"/>
                <a:gd name="T70" fmla="*/ 104 w 730"/>
                <a:gd name="T71" fmla="*/ 262 h 470"/>
                <a:gd name="T72" fmla="*/ 75 w 730"/>
                <a:gd name="T73" fmla="*/ 228 h 470"/>
                <a:gd name="T74" fmla="*/ 63 w 730"/>
                <a:gd name="T75" fmla="*/ 213 h 470"/>
                <a:gd name="T76" fmla="*/ 50 w 730"/>
                <a:gd name="T77" fmla="*/ 194 h 470"/>
                <a:gd name="T78" fmla="*/ 26 w 730"/>
                <a:gd name="T79" fmla="*/ 156 h 470"/>
                <a:gd name="T80" fmla="*/ 2 w 730"/>
                <a:gd name="T81" fmla="*/ 119 h 470"/>
                <a:gd name="T82" fmla="*/ 0 w 730"/>
                <a:gd name="T83" fmla="*/ 111 h 470"/>
                <a:gd name="T84" fmla="*/ 15 w 730"/>
                <a:gd name="T85" fmla="*/ 92 h 470"/>
                <a:gd name="T86" fmla="*/ 27 w 730"/>
                <a:gd name="T87" fmla="*/ 81 h 470"/>
                <a:gd name="T88" fmla="*/ 39 w 730"/>
                <a:gd name="T89" fmla="*/ 73 h 470"/>
                <a:gd name="T90" fmla="*/ 67 w 730"/>
                <a:gd name="T91" fmla="*/ 59 h 470"/>
                <a:gd name="T92" fmla="*/ 82 w 730"/>
                <a:gd name="T93" fmla="*/ 55 h 470"/>
                <a:gd name="T94" fmla="*/ 98 w 730"/>
                <a:gd name="T95" fmla="*/ 53 h 470"/>
                <a:gd name="T96" fmla="*/ 114 w 730"/>
                <a:gd name="T97" fmla="*/ 53 h 470"/>
                <a:gd name="T98" fmla="*/ 129 w 730"/>
                <a:gd name="T99" fmla="*/ 56 h 470"/>
                <a:gd name="T100" fmla="*/ 160 w 730"/>
                <a:gd name="T101" fmla="*/ 65 h 470"/>
                <a:gd name="T102" fmla="*/ 186 w 730"/>
                <a:gd name="T103" fmla="*/ 82 h 470"/>
                <a:gd name="T104" fmla="*/ 203 w 730"/>
                <a:gd name="T105" fmla="*/ 64 h 470"/>
                <a:gd name="T106" fmla="*/ 237 w 730"/>
                <a:gd name="T107" fmla="*/ 37 h 470"/>
                <a:gd name="T108" fmla="*/ 275 w 730"/>
                <a:gd name="T109" fmla="*/ 17 h 470"/>
                <a:gd name="T110" fmla="*/ 297 w 730"/>
                <a:gd name="T111" fmla="*/ 9 h 470"/>
                <a:gd name="T112" fmla="*/ 318 w 730"/>
                <a:gd name="T113" fmla="*/ 4 h 470"/>
                <a:gd name="T114" fmla="*/ 338 w 730"/>
                <a:gd name="T115" fmla="*/ 2 h 470"/>
                <a:gd name="T116" fmla="*/ 363 w 730"/>
                <a:gd name="T117" fmla="*/ 0 h 470"/>
                <a:gd name="T118" fmla="*/ 385 w 730"/>
                <a:gd name="T119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0" h="470">
                  <a:moveTo>
                    <a:pt x="385" y="0"/>
                  </a:moveTo>
                  <a:lnTo>
                    <a:pt x="411" y="2"/>
                  </a:lnTo>
                  <a:lnTo>
                    <a:pt x="454" y="15"/>
                  </a:lnTo>
                  <a:lnTo>
                    <a:pt x="492" y="36"/>
                  </a:lnTo>
                  <a:lnTo>
                    <a:pt x="527" y="62"/>
                  </a:lnTo>
                  <a:lnTo>
                    <a:pt x="544" y="80"/>
                  </a:lnTo>
                  <a:lnTo>
                    <a:pt x="570" y="64"/>
                  </a:lnTo>
                  <a:lnTo>
                    <a:pt x="601" y="54"/>
                  </a:lnTo>
                  <a:lnTo>
                    <a:pt x="632" y="52"/>
                  </a:lnTo>
                  <a:lnTo>
                    <a:pt x="663" y="58"/>
                  </a:lnTo>
                  <a:lnTo>
                    <a:pt x="691" y="71"/>
                  </a:lnTo>
                  <a:lnTo>
                    <a:pt x="714" y="91"/>
                  </a:lnTo>
                  <a:lnTo>
                    <a:pt x="730" y="114"/>
                  </a:lnTo>
                  <a:lnTo>
                    <a:pt x="728" y="119"/>
                  </a:lnTo>
                  <a:lnTo>
                    <a:pt x="724" y="125"/>
                  </a:lnTo>
                  <a:lnTo>
                    <a:pt x="706" y="156"/>
                  </a:lnTo>
                  <a:lnTo>
                    <a:pt x="679" y="192"/>
                  </a:lnTo>
                  <a:lnTo>
                    <a:pt x="666" y="211"/>
                  </a:lnTo>
                  <a:lnTo>
                    <a:pt x="655" y="227"/>
                  </a:lnTo>
                  <a:lnTo>
                    <a:pt x="625" y="261"/>
                  </a:lnTo>
                  <a:lnTo>
                    <a:pt x="597" y="291"/>
                  </a:lnTo>
                  <a:lnTo>
                    <a:pt x="565" y="321"/>
                  </a:lnTo>
                  <a:lnTo>
                    <a:pt x="534" y="351"/>
                  </a:lnTo>
                  <a:lnTo>
                    <a:pt x="500" y="378"/>
                  </a:lnTo>
                  <a:lnTo>
                    <a:pt x="465" y="405"/>
                  </a:lnTo>
                  <a:lnTo>
                    <a:pt x="428" y="430"/>
                  </a:lnTo>
                  <a:lnTo>
                    <a:pt x="391" y="453"/>
                  </a:lnTo>
                  <a:lnTo>
                    <a:pt x="367" y="470"/>
                  </a:lnTo>
                  <a:lnTo>
                    <a:pt x="339" y="454"/>
                  </a:lnTo>
                  <a:lnTo>
                    <a:pt x="302" y="431"/>
                  </a:lnTo>
                  <a:lnTo>
                    <a:pt x="264" y="407"/>
                  </a:lnTo>
                  <a:lnTo>
                    <a:pt x="230" y="380"/>
                  </a:lnTo>
                  <a:lnTo>
                    <a:pt x="196" y="353"/>
                  </a:lnTo>
                  <a:lnTo>
                    <a:pt x="165" y="323"/>
                  </a:lnTo>
                  <a:lnTo>
                    <a:pt x="133" y="293"/>
                  </a:lnTo>
                  <a:lnTo>
                    <a:pt x="104" y="262"/>
                  </a:lnTo>
                  <a:lnTo>
                    <a:pt x="75" y="228"/>
                  </a:lnTo>
                  <a:lnTo>
                    <a:pt x="63" y="213"/>
                  </a:lnTo>
                  <a:lnTo>
                    <a:pt x="50" y="194"/>
                  </a:lnTo>
                  <a:lnTo>
                    <a:pt x="26" y="156"/>
                  </a:lnTo>
                  <a:lnTo>
                    <a:pt x="2" y="119"/>
                  </a:lnTo>
                  <a:lnTo>
                    <a:pt x="0" y="111"/>
                  </a:lnTo>
                  <a:lnTo>
                    <a:pt x="15" y="92"/>
                  </a:lnTo>
                  <a:lnTo>
                    <a:pt x="27" y="81"/>
                  </a:lnTo>
                  <a:lnTo>
                    <a:pt x="39" y="73"/>
                  </a:lnTo>
                  <a:lnTo>
                    <a:pt x="67" y="59"/>
                  </a:lnTo>
                  <a:lnTo>
                    <a:pt x="82" y="55"/>
                  </a:lnTo>
                  <a:lnTo>
                    <a:pt x="98" y="53"/>
                  </a:lnTo>
                  <a:lnTo>
                    <a:pt x="114" y="53"/>
                  </a:lnTo>
                  <a:lnTo>
                    <a:pt x="129" y="56"/>
                  </a:lnTo>
                  <a:lnTo>
                    <a:pt x="160" y="65"/>
                  </a:lnTo>
                  <a:lnTo>
                    <a:pt x="186" y="82"/>
                  </a:lnTo>
                  <a:lnTo>
                    <a:pt x="203" y="64"/>
                  </a:lnTo>
                  <a:lnTo>
                    <a:pt x="237" y="37"/>
                  </a:lnTo>
                  <a:lnTo>
                    <a:pt x="275" y="17"/>
                  </a:lnTo>
                  <a:lnTo>
                    <a:pt x="297" y="9"/>
                  </a:lnTo>
                  <a:lnTo>
                    <a:pt x="318" y="4"/>
                  </a:lnTo>
                  <a:lnTo>
                    <a:pt x="338" y="2"/>
                  </a:lnTo>
                  <a:lnTo>
                    <a:pt x="363" y="0"/>
                  </a:lnTo>
                  <a:lnTo>
                    <a:pt x="385" y="0"/>
                  </a:lnTo>
                </a:path>
              </a:pathLst>
            </a:custGeom>
            <a:noFill/>
            <a:ln w="0">
              <a:solidFill>
                <a:srgbClr val="0023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88" name="Group 40">
            <a:extLst>
              <a:ext uri="{FF2B5EF4-FFF2-40B4-BE49-F238E27FC236}">
                <a16:creationId xmlns:a16="http://schemas.microsoft.com/office/drawing/2014/main" id="{A0CBD039-A8C2-1CAD-BC8C-C0D286332D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95600" y="2895600"/>
            <a:ext cx="1066800" cy="609600"/>
            <a:chOff x="816" y="144"/>
            <a:chExt cx="672" cy="384"/>
          </a:xfrm>
        </p:grpSpPr>
        <p:sp>
          <p:nvSpPr>
            <p:cNvPr id="2087" name="AutoShape 39">
              <a:extLst>
                <a:ext uri="{FF2B5EF4-FFF2-40B4-BE49-F238E27FC236}">
                  <a16:creationId xmlns:a16="http://schemas.microsoft.com/office/drawing/2014/main" id="{9590C9E8-ACD2-62E3-722D-765CC02DD5A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16" y="144"/>
              <a:ext cx="67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89" name="Freeform 41">
              <a:extLst>
                <a:ext uri="{FF2B5EF4-FFF2-40B4-BE49-F238E27FC236}">
                  <a16:creationId xmlns:a16="http://schemas.microsoft.com/office/drawing/2014/main" id="{BAF61EE7-957C-9E4C-DF00-85158C0B4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44"/>
              <a:ext cx="671" cy="383"/>
            </a:xfrm>
            <a:custGeom>
              <a:avLst/>
              <a:gdLst>
                <a:gd name="T0" fmla="*/ 0 w 3355"/>
                <a:gd name="T1" fmla="*/ 1915 h 1916"/>
                <a:gd name="T2" fmla="*/ 0 w 3355"/>
                <a:gd name="T3" fmla="*/ 0 h 1916"/>
                <a:gd name="T4" fmla="*/ 3355 w 3355"/>
                <a:gd name="T5" fmla="*/ 0 h 1916"/>
                <a:gd name="T6" fmla="*/ 3355 w 3355"/>
                <a:gd name="T7" fmla="*/ 1916 h 1916"/>
                <a:gd name="T8" fmla="*/ 0 w 3355"/>
                <a:gd name="T9" fmla="*/ 1916 h 1916"/>
                <a:gd name="T10" fmla="*/ 0 w 3355"/>
                <a:gd name="T11" fmla="*/ 1916 h 1916"/>
                <a:gd name="T12" fmla="*/ 0 w 3355"/>
                <a:gd name="T13" fmla="*/ 1915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55" h="1916">
                  <a:moveTo>
                    <a:pt x="0" y="1915"/>
                  </a:moveTo>
                  <a:lnTo>
                    <a:pt x="0" y="0"/>
                  </a:lnTo>
                  <a:lnTo>
                    <a:pt x="3355" y="0"/>
                  </a:lnTo>
                  <a:lnTo>
                    <a:pt x="3355" y="1916"/>
                  </a:lnTo>
                  <a:lnTo>
                    <a:pt x="0" y="1916"/>
                  </a:lnTo>
                  <a:lnTo>
                    <a:pt x="0" y="1916"/>
                  </a:lnTo>
                  <a:lnTo>
                    <a:pt x="0" y="191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90" name="Freeform 42">
              <a:extLst>
                <a:ext uri="{FF2B5EF4-FFF2-40B4-BE49-F238E27FC236}">
                  <a16:creationId xmlns:a16="http://schemas.microsoft.com/office/drawing/2014/main" id="{E1D4832C-4501-40A3-8277-D6332E1C5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44"/>
              <a:ext cx="671" cy="383"/>
            </a:xfrm>
            <a:custGeom>
              <a:avLst/>
              <a:gdLst>
                <a:gd name="T0" fmla="*/ 0 w 3355"/>
                <a:gd name="T1" fmla="*/ 1915 h 1916"/>
                <a:gd name="T2" fmla="*/ 0 w 3355"/>
                <a:gd name="T3" fmla="*/ 0 h 1916"/>
                <a:gd name="T4" fmla="*/ 3355 w 3355"/>
                <a:gd name="T5" fmla="*/ 0 h 1916"/>
                <a:gd name="T6" fmla="*/ 3355 w 3355"/>
                <a:gd name="T7" fmla="*/ 1916 h 1916"/>
                <a:gd name="T8" fmla="*/ 0 w 3355"/>
                <a:gd name="T9" fmla="*/ 1916 h 1916"/>
                <a:gd name="T10" fmla="*/ 0 w 3355"/>
                <a:gd name="T11" fmla="*/ 1916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55" h="1916">
                  <a:moveTo>
                    <a:pt x="0" y="1915"/>
                  </a:moveTo>
                  <a:lnTo>
                    <a:pt x="0" y="0"/>
                  </a:lnTo>
                  <a:lnTo>
                    <a:pt x="3355" y="0"/>
                  </a:lnTo>
                  <a:lnTo>
                    <a:pt x="3355" y="1916"/>
                  </a:lnTo>
                  <a:lnTo>
                    <a:pt x="0" y="1916"/>
                  </a:lnTo>
                  <a:lnTo>
                    <a:pt x="0" y="191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91" name="Freeform 43">
              <a:extLst>
                <a:ext uri="{FF2B5EF4-FFF2-40B4-BE49-F238E27FC236}">
                  <a16:creationId xmlns:a16="http://schemas.microsoft.com/office/drawing/2014/main" id="{3868FFDF-6525-D857-3885-D41F985EB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44"/>
              <a:ext cx="272" cy="383"/>
            </a:xfrm>
            <a:custGeom>
              <a:avLst/>
              <a:gdLst>
                <a:gd name="T0" fmla="*/ 0 w 1360"/>
                <a:gd name="T1" fmla="*/ 1915 h 1916"/>
                <a:gd name="T2" fmla="*/ 0 w 1360"/>
                <a:gd name="T3" fmla="*/ 0 h 1916"/>
                <a:gd name="T4" fmla="*/ 1360 w 1360"/>
                <a:gd name="T5" fmla="*/ 0 h 1916"/>
                <a:gd name="T6" fmla="*/ 1360 w 1360"/>
                <a:gd name="T7" fmla="*/ 1916 h 1916"/>
                <a:gd name="T8" fmla="*/ 0 w 1360"/>
                <a:gd name="T9" fmla="*/ 1916 h 1916"/>
                <a:gd name="T10" fmla="*/ 0 w 1360"/>
                <a:gd name="T11" fmla="*/ 1916 h 1916"/>
                <a:gd name="T12" fmla="*/ 0 w 1360"/>
                <a:gd name="T13" fmla="*/ 1915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0" h="1916">
                  <a:moveTo>
                    <a:pt x="0" y="1915"/>
                  </a:moveTo>
                  <a:lnTo>
                    <a:pt x="0" y="0"/>
                  </a:lnTo>
                  <a:lnTo>
                    <a:pt x="1360" y="0"/>
                  </a:lnTo>
                  <a:lnTo>
                    <a:pt x="1360" y="1916"/>
                  </a:lnTo>
                  <a:lnTo>
                    <a:pt x="0" y="1916"/>
                  </a:lnTo>
                  <a:lnTo>
                    <a:pt x="0" y="1916"/>
                  </a:lnTo>
                  <a:lnTo>
                    <a:pt x="0" y="1915"/>
                  </a:lnTo>
                  <a:close/>
                </a:path>
              </a:pathLst>
            </a:custGeom>
            <a:solidFill>
              <a:srgbClr val="00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92" name="Freeform 44">
              <a:extLst>
                <a:ext uri="{FF2B5EF4-FFF2-40B4-BE49-F238E27FC236}">
                  <a16:creationId xmlns:a16="http://schemas.microsoft.com/office/drawing/2014/main" id="{854C71E2-938B-F973-1F3F-E3BA1FE62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44"/>
              <a:ext cx="272" cy="383"/>
            </a:xfrm>
            <a:custGeom>
              <a:avLst/>
              <a:gdLst>
                <a:gd name="T0" fmla="*/ 0 w 1360"/>
                <a:gd name="T1" fmla="*/ 1915 h 1916"/>
                <a:gd name="T2" fmla="*/ 0 w 1360"/>
                <a:gd name="T3" fmla="*/ 0 h 1916"/>
                <a:gd name="T4" fmla="*/ 1360 w 1360"/>
                <a:gd name="T5" fmla="*/ 0 h 1916"/>
                <a:gd name="T6" fmla="*/ 1360 w 1360"/>
                <a:gd name="T7" fmla="*/ 1916 h 1916"/>
                <a:gd name="T8" fmla="*/ 0 w 1360"/>
                <a:gd name="T9" fmla="*/ 1916 h 1916"/>
                <a:gd name="T10" fmla="*/ 0 w 1360"/>
                <a:gd name="T11" fmla="*/ 1916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0" h="1916">
                  <a:moveTo>
                    <a:pt x="0" y="1915"/>
                  </a:moveTo>
                  <a:lnTo>
                    <a:pt x="0" y="0"/>
                  </a:lnTo>
                  <a:lnTo>
                    <a:pt x="1360" y="0"/>
                  </a:lnTo>
                  <a:lnTo>
                    <a:pt x="1360" y="1916"/>
                  </a:lnTo>
                  <a:lnTo>
                    <a:pt x="0" y="1916"/>
                  </a:lnTo>
                  <a:lnTo>
                    <a:pt x="0" y="1916"/>
                  </a:lnTo>
                </a:path>
              </a:pathLst>
            </a:custGeom>
            <a:noFill/>
            <a:ln w="0">
              <a:solidFill>
                <a:srgbClr val="00A1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93" name="Freeform 45">
              <a:extLst>
                <a:ext uri="{FF2B5EF4-FFF2-40B4-BE49-F238E27FC236}">
                  <a16:creationId xmlns:a16="http://schemas.microsoft.com/office/drawing/2014/main" id="{3800DD19-3A4C-B0C3-D0BE-6CEF57966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" y="334"/>
              <a:ext cx="30" cy="18"/>
            </a:xfrm>
            <a:custGeom>
              <a:avLst/>
              <a:gdLst>
                <a:gd name="T0" fmla="*/ 2 w 150"/>
                <a:gd name="T1" fmla="*/ 37 h 92"/>
                <a:gd name="T2" fmla="*/ 3 w 150"/>
                <a:gd name="T3" fmla="*/ 25 h 92"/>
                <a:gd name="T4" fmla="*/ 0 w 150"/>
                <a:gd name="T5" fmla="*/ 16 h 92"/>
                <a:gd name="T6" fmla="*/ 0 w 150"/>
                <a:gd name="T7" fmla="*/ 0 h 92"/>
                <a:gd name="T8" fmla="*/ 18 w 150"/>
                <a:gd name="T9" fmla="*/ 3 h 92"/>
                <a:gd name="T10" fmla="*/ 50 w 150"/>
                <a:gd name="T11" fmla="*/ 13 h 92"/>
                <a:gd name="T12" fmla="*/ 81 w 150"/>
                <a:gd name="T13" fmla="*/ 22 h 92"/>
                <a:gd name="T14" fmla="*/ 103 w 150"/>
                <a:gd name="T15" fmla="*/ 30 h 92"/>
                <a:gd name="T16" fmla="*/ 121 w 150"/>
                <a:gd name="T17" fmla="*/ 35 h 92"/>
                <a:gd name="T18" fmla="*/ 133 w 150"/>
                <a:gd name="T19" fmla="*/ 40 h 92"/>
                <a:gd name="T20" fmla="*/ 150 w 150"/>
                <a:gd name="T21" fmla="*/ 45 h 92"/>
                <a:gd name="T22" fmla="*/ 147 w 150"/>
                <a:gd name="T23" fmla="*/ 92 h 92"/>
                <a:gd name="T24" fmla="*/ 129 w 150"/>
                <a:gd name="T25" fmla="*/ 86 h 92"/>
                <a:gd name="T26" fmla="*/ 101 w 150"/>
                <a:gd name="T27" fmla="*/ 75 h 92"/>
                <a:gd name="T28" fmla="*/ 59 w 150"/>
                <a:gd name="T29" fmla="*/ 63 h 92"/>
                <a:gd name="T30" fmla="*/ 17 w 150"/>
                <a:gd name="T31" fmla="*/ 53 h 92"/>
                <a:gd name="T32" fmla="*/ 3 w 150"/>
                <a:gd name="T33" fmla="*/ 51 h 92"/>
                <a:gd name="T34" fmla="*/ 3 w 150"/>
                <a:gd name="T35" fmla="*/ 41 h 92"/>
                <a:gd name="T36" fmla="*/ 5 w 150"/>
                <a:gd name="T37" fmla="*/ 51 h 92"/>
                <a:gd name="T38" fmla="*/ 3 w 150"/>
                <a:gd name="T39" fmla="*/ 37 h 92"/>
                <a:gd name="T40" fmla="*/ 3 w 150"/>
                <a:gd name="T41" fmla="*/ 38 h 92"/>
                <a:gd name="T42" fmla="*/ 3 w 150"/>
                <a:gd name="T43" fmla="*/ 38 h 92"/>
                <a:gd name="T44" fmla="*/ 2 w 150"/>
                <a:gd name="T45" fmla="*/ 3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0" h="92">
                  <a:moveTo>
                    <a:pt x="2" y="37"/>
                  </a:moveTo>
                  <a:lnTo>
                    <a:pt x="3" y="25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8" y="3"/>
                  </a:lnTo>
                  <a:lnTo>
                    <a:pt x="50" y="13"/>
                  </a:lnTo>
                  <a:lnTo>
                    <a:pt x="81" y="22"/>
                  </a:lnTo>
                  <a:lnTo>
                    <a:pt x="103" y="30"/>
                  </a:lnTo>
                  <a:lnTo>
                    <a:pt x="121" y="35"/>
                  </a:lnTo>
                  <a:lnTo>
                    <a:pt x="133" y="40"/>
                  </a:lnTo>
                  <a:lnTo>
                    <a:pt x="150" y="45"/>
                  </a:lnTo>
                  <a:lnTo>
                    <a:pt x="147" y="92"/>
                  </a:lnTo>
                  <a:lnTo>
                    <a:pt x="129" y="86"/>
                  </a:lnTo>
                  <a:lnTo>
                    <a:pt x="101" y="75"/>
                  </a:lnTo>
                  <a:lnTo>
                    <a:pt x="59" y="63"/>
                  </a:lnTo>
                  <a:lnTo>
                    <a:pt x="17" y="53"/>
                  </a:lnTo>
                  <a:lnTo>
                    <a:pt x="3" y="51"/>
                  </a:lnTo>
                  <a:lnTo>
                    <a:pt x="3" y="41"/>
                  </a:lnTo>
                  <a:lnTo>
                    <a:pt x="5" y="51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2" y="3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94" name="Freeform 46">
              <a:extLst>
                <a:ext uri="{FF2B5EF4-FFF2-40B4-BE49-F238E27FC236}">
                  <a16:creationId xmlns:a16="http://schemas.microsoft.com/office/drawing/2014/main" id="{52AAD246-04BB-F7FC-BC4E-5EA8E6F6D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" y="334"/>
              <a:ext cx="30" cy="18"/>
            </a:xfrm>
            <a:custGeom>
              <a:avLst/>
              <a:gdLst>
                <a:gd name="T0" fmla="*/ 2 w 150"/>
                <a:gd name="T1" fmla="*/ 37 h 92"/>
                <a:gd name="T2" fmla="*/ 3 w 150"/>
                <a:gd name="T3" fmla="*/ 25 h 92"/>
                <a:gd name="T4" fmla="*/ 0 w 150"/>
                <a:gd name="T5" fmla="*/ 16 h 92"/>
                <a:gd name="T6" fmla="*/ 0 w 150"/>
                <a:gd name="T7" fmla="*/ 0 h 92"/>
                <a:gd name="T8" fmla="*/ 18 w 150"/>
                <a:gd name="T9" fmla="*/ 3 h 92"/>
                <a:gd name="T10" fmla="*/ 50 w 150"/>
                <a:gd name="T11" fmla="*/ 13 h 92"/>
                <a:gd name="T12" fmla="*/ 81 w 150"/>
                <a:gd name="T13" fmla="*/ 22 h 92"/>
                <a:gd name="T14" fmla="*/ 103 w 150"/>
                <a:gd name="T15" fmla="*/ 30 h 92"/>
                <a:gd name="T16" fmla="*/ 121 w 150"/>
                <a:gd name="T17" fmla="*/ 35 h 92"/>
                <a:gd name="T18" fmla="*/ 133 w 150"/>
                <a:gd name="T19" fmla="*/ 40 h 92"/>
                <a:gd name="T20" fmla="*/ 150 w 150"/>
                <a:gd name="T21" fmla="*/ 45 h 92"/>
                <a:gd name="T22" fmla="*/ 147 w 150"/>
                <a:gd name="T23" fmla="*/ 92 h 92"/>
                <a:gd name="T24" fmla="*/ 129 w 150"/>
                <a:gd name="T25" fmla="*/ 86 h 92"/>
                <a:gd name="T26" fmla="*/ 101 w 150"/>
                <a:gd name="T27" fmla="*/ 75 h 92"/>
                <a:gd name="T28" fmla="*/ 59 w 150"/>
                <a:gd name="T29" fmla="*/ 63 h 92"/>
                <a:gd name="T30" fmla="*/ 17 w 150"/>
                <a:gd name="T31" fmla="*/ 53 h 92"/>
                <a:gd name="T32" fmla="*/ 3 w 150"/>
                <a:gd name="T33" fmla="*/ 51 h 92"/>
                <a:gd name="T34" fmla="*/ 3 w 150"/>
                <a:gd name="T35" fmla="*/ 41 h 92"/>
                <a:gd name="T36" fmla="*/ 5 w 150"/>
                <a:gd name="T37" fmla="*/ 51 h 92"/>
                <a:gd name="T38" fmla="*/ 3 w 150"/>
                <a:gd name="T39" fmla="*/ 37 h 92"/>
                <a:gd name="T40" fmla="*/ 3 w 150"/>
                <a:gd name="T41" fmla="*/ 38 h 92"/>
                <a:gd name="T42" fmla="*/ 3 w 150"/>
                <a:gd name="T43" fmla="*/ 3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0" h="92">
                  <a:moveTo>
                    <a:pt x="2" y="37"/>
                  </a:moveTo>
                  <a:lnTo>
                    <a:pt x="3" y="25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8" y="3"/>
                  </a:lnTo>
                  <a:lnTo>
                    <a:pt x="50" y="13"/>
                  </a:lnTo>
                  <a:lnTo>
                    <a:pt x="81" y="22"/>
                  </a:lnTo>
                  <a:lnTo>
                    <a:pt x="103" y="30"/>
                  </a:lnTo>
                  <a:lnTo>
                    <a:pt x="121" y="35"/>
                  </a:lnTo>
                  <a:lnTo>
                    <a:pt x="133" y="40"/>
                  </a:lnTo>
                  <a:lnTo>
                    <a:pt x="150" y="45"/>
                  </a:lnTo>
                  <a:lnTo>
                    <a:pt x="147" y="92"/>
                  </a:lnTo>
                  <a:lnTo>
                    <a:pt x="129" y="86"/>
                  </a:lnTo>
                  <a:lnTo>
                    <a:pt x="101" y="75"/>
                  </a:lnTo>
                  <a:lnTo>
                    <a:pt x="59" y="63"/>
                  </a:lnTo>
                  <a:lnTo>
                    <a:pt x="17" y="53"/>
                  </a:lnTo>
                  <a:lnTo>
                    <a:pt x="3" y="51"/>
                  </a:lnTo>
                  <a:lnTo>
                    <a:pt x="3" y="41"/>
                  </a:lnTo>
                  <a:lnTo>
                    <a:pt x="5" y="51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3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95" name="Freeform 47">
              <a:extLst>
                <a:ext uri="{FF2B5EF4-FFF2-40B4-BE49-F238E27FC236}">
                  <a16:creationId xmlns:a16="http://schemas.microsoft.com/office/drawing/2014/main" id="{589609E3-D262-4E3E-82F2-5138E574C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" y="336"/>
              <a:ext cx="30" cy="9"/>
            </a:xfrm>
            <a:custGeom>
              <a:avLst/>
              <a:gdLst>
                <a:gd name="T0" fmla="*/ 0 w 150"/>
                <a:gd name="T1" fmla="*/ 0 h 44"/>
                <a:gd name="T2" fmla="*/ 26 w 150"/>
                <a:gd name="T3" fmla="*/ 7 h 44"/>
                <a:gd name="T4" fmla="*/ 45 w 150"/>
                <a:gd name="T5" fmla="*/ 12 h 44"/>
                <a:gd name="T6" fmla="*/ 68 w 150"/>
                <a:gd name="T7" fmla="*/ 19 h 44"/>
                <a:gd name="T8" fmla="*/ 94 w 150"/>
                <a:gd name="T9" fmla="*/ 27 h 44"/>
                <a:gd name="T10" fmla="*/ 126 w 150"/>
                <a:gd name="T11" fmla="*/ 37 h 44"/>
                <a:gd name="T12" fmla="*/ 150 w 150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44">
                  <a:moveTo>
                    <a:pt x="0" y="0"/>
                  </a:moveTo>
                  <a:lnTo>
                    <a:pt x="26" y="7"/>
                  </a:lnTo>
                  <a:lnTo>
                    <a:pt x="45" y="12"/>
                  </a:lnTo>
                  <a:lnTo>
                    <a:pt x="68" y="19"/>
                  </a:lnTo>
                  <a:lnTo>
                    <a:pt x="94" y="27"/>
                  </a:lnTo>
                  <a:lnTo>
                    <a:pt x="126" y="37"/>
                  </a:lnTo>
                  <a:lnTo>
                    <a:pt x="150" y="4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96" name="Freeform 48">
              <a:extLst>
                <a:ext uri="{FF2B5EF4-FFF2-40B4-BE49-F238E27FC236}">
                  <a16:creationId xmlns:a16="http://schemas.microsoft.com/office/drawing/2014/main" id="{6EC31A36-4400-B16A-EA35-23A983F6C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" y="341"/>
              <a:ext cx="29" cy="9"/>
            </a:xfrm>
            <a:custGeom>
              <a:avLst/>
              <a:gdLst>
                <a:gd name="T0" fmla="*/ 0 w 145"/>
                <a:gd name="T1" fmla="*/ 0 h 42"/>
                <a:gd name="T2" fmla="*/ 19 w 145"/>
                <a:gd name="T3" fmla="*/ 4 h 42"/>
                <a:gd name="T4" fmla="*/ 39 w 145"/>
                <a:gd name="T5" fmla="*/ 8 h 42"/>
                <a:gd name="T6" fmla="*/ 68 w 145"/>
                <a:gd name="T7" fmla="*/ 16 h 42"/>
                <a:gd name="T8" fmla="*/ 96 w 145"/>
                <a:gd name="T9" fmla="*/ 24 h 42"/>
                <a:gd name="T10" fmla="*/ 113 w 145"/>
                <a:gd name="T11" fmla="*/ 31 h 42"/>
                <a:gd name="T12" fmla="*/ 131 w 145"/>
                <a:gd name="T13" fmla="*/ 36 h 42"/>
                <a:gd name="T14" fmla="*/ 145 w 145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42">
                  <a:moveTo>
                    <a:pt x="0" y="0"/>
                  </a:moveTo>
                  <a:lnTo>
                    <a:pt x="19" y="4"/>
                  </a:lnTo>
                  <a:lnTo>
                    <a:pt x="39" y="8"/>
                  </a:lnTo>
                  <a:lnTo>
                    <a:pt x="68" y="16"/>
                  </a:lnTo>
                  <a:lnTo>
                    <a:pt x="96" y="24"/>
                  </a:lnTo>
                  <a:lnTo>
                    <a:pt x="113" y="31"/>
                  </a:lnTo>
                  <a:lnTo>
                    <a:pt x="131" y="36"/>
                  </a:lnTo>
                  <a:lnTo>
                    <a:pt x="145" y="4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97" name="Freeform 49">
              <a:extLst>
                <a:ext uri="{FF2B5EF4-FFF2-40B4-BE49-F238E27FC236}">
                  <a16:creationId xmlns:a16="http://schemas.microsoft.com/office/drawing/2014/main" id="{10BF06FA-F422-15F9-5290-9D130C848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" y="338"/>
              <a:ext cx="34" cy="16"/>
            </a:xfrm>
            <a:custGeom>
              <a:avLst/>
              <a:gdLst>
                <a:gd name="T0" fmla="*/ 0 w 170"/>
                <a:gd name="T1" fmla="*/ 26 h 82"/>
                <a:gd name="T2" fmla="*/ 45 w 170"/>
                <a:gd name="T3" fmla="*/ 17 h 82"/>
                <a:gd name="T4" fmla="*/ 85 w 170"/>
                <a:gd name="T5" fmla="*/ 10 h 82"/>
                <a:gd name="T6" fmla="*/ 118 w 170"/>
                <a:gd name="T7" fmla="*/ 1 h 82"/>
                <a:gd name="T8" fmla="*/ 130 w 170"/>
                <a:gd name="T9" fmla="*/ 0 h 82"/>
                <a:gd name="T10" fmla="*/ 135 w 170"/>
                <a:gd name="T11" fmla="*/ 4 h 82"/>
                <a:gd name="T12" fmla="*/ 142 w 170"/>
                <a:gd name="T13" fmla="*/ 11 h 82"/>
                <a:gd name="T14" fmla="*/ 151 w 170"/>
                <a:gd name="T15" fmla="*/ 20 h 82"/>
                <a:gd name="T16" fmla="*/ 158 w 170"/>
                <a:gd name="T17" fmla="*/ 27 h 82"/>
                <a:gd name="T18" fmla="*/ 169 w 170"/>
                <a:gd name="T19" fmla="*/ 34 h 82"/>
                <a:gd name="T20" fmla="*/ 170 w 170"/>
                <a:gd name="T21" fmla="*/ 38 h 82"/>
                <a:gd name="T22" fmla="*/ 157 w 170"/>
                <a:gd name="T23" fmla="*/ 41 h 82"/>
                <a:gd name="T24" fmla="*/ 121 w 170"/>
                <a:gd name="T25" fmla="*/ 50 h 82"/>
                <a:gd name="T26" fmla="*/ 77 w 170"/>
                <a:gd name="T27" fmla="*/ 64 h 82"/>
                <a:gd name="T28" fmla="*/ 4 w 170"/>
                <a:gd name="T29" fmla="*/ 82 h 82"/>
                <a:gd name="T30" fmla="*/ 0 w 170"/>
                <a:gd name="T31" fmla="*/ 26 h 82"/>
                <a:gd name="T32" fmla="*/ 0 w 170"/>
                <a:gd name="T33" fmla="*/ 26 h 82"/>
                <a:gd name="T34" fmla="*/ 0 w 170"/>
                <a:gd name="T35" fmla="*/ 2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0" h="82">
                  <a:moveTo>
                    <a:pt x="0" y="26"/>
                  </a:moveTo>
                  <a:lnTo>
                    <a:pt x="45" y="17"/>
                  </a:lnTo>
                  <a:lnTo>
                    <a:pt x="85" y="10"/>
                  </a:lnTo>
                  <a:lnTo>
                    <a:pt x="118" y="1"/>
                  </a:lnTo>
                  <a:lnTo>
                    <a:pt x="130" y="0"/>
                  </a:lnTo>
                  <a:lnTo>
                    <a:pt x="135" y="4"/>
                  </a:lnTo>
                  <a:lnTo>
                    <a:pt x="142" y="11"/>
                  </a:lnTo>
                  <a:lnTo>
                    <a:pt x="151" y="20"/>
                  </a:lnTo>
                  <a:lnTo>
                    <a:pt x="158" y="27"/>
                  </a:lnTo>
                  <a:lnTo>
                    <a:pt x="169" y="34"/>
                  </a:lnTo>
                  <a:lnTo>
                    <a:pt x="170" y="38"/>
                  </a:lnTo>
                  <a:lnTo>
                    <a:pt x="157" y="41"/>
                  </a:lnTo>
                  <a:lnTo>
                    <a:pt x="121" y="50"/>
                  </a:lnTo>
                  <a:lnTo>
                    <a:pt x="77" y="64"/>
                  </a:lnTo>
                  <a:lnTo>
                    <a:pt x="4" y="8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98" name="Freeform 50">
              <a:extLst>
                <a:ext uri="{FF2B5EF4-FFF2-40B4-BE49-F238E27FC236}">
                  <a16:creationId xmlns:a16="http://schemas.microsoft.com/office/drawing/2014/main" id="{37E7A249-6A33-38C2-16BA-57BD1651E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" y="338"/>
              <a:ext cx="34" cy="16"/>
            </a:xfrm>
            <a:custGeom>
              <a:avLst/>
              <a:gdLst>
                <a:gd name="T0" fmla="*/ 0 w 170"/>
                <a:gd name="T1" fmla="*/ 26 h 82"/>
                <a:gd name="T2" fmla="*/ 45 w 170"/>
                <a:gd name="T3" fmla="*/ 17 h 82"/>
                <a:gd name="T4" fmla="*/ 85 w 170"/>
                <a:gd name="T5" fmla="*/ 10 h 82"/>
                <a:gd name="T6" fmla="*/ 118 w 170"/>
                <a:gd name="T7" fmla="*/ 1 h 82"/>
                <a:gd name="T8" fmla="*/ 130 w 170"/>
                <a:gd name="T9" fmla="*/ 0 h 82"/>
                <a:gd name="T10" fmla="*/ 135 w 170"/>
                <a:gd name="T11" fmla="*/ 4 h 82"/>
                <a:gd name="T12" fmla="*/ 142 w 170"/>
                <a:gd name="T13" fmla="*/ 11 h 82"/>
                <a:gd name="T14" fmla="*/ 151 w 170"/>
                <a:gd name="T15" fmla="*/ 20 h 82"/>
                <a:gd name="T16" fmla="*/ 158 w 170"/>
                <a:gd name="T17" fmla="*/ 27 h 82"/>
                <a:gd name="T18" fmla="*/ 169 w 170"/>
                <a:gd name="T19" fmla="*/ 34 h 82"/>
                <a:gd name="T20" fmla="*/ 170 w 170"/>
                <a:gd name="T21" fmla="*/ 38 h 82"/>
                <a:gd name="T22" fmla="*/ 157 w 170"/>
                <a:gd name="T23" fmla="*/ 41 h 82"/>
                <a:gd name="T24" fmla="*/ 121 w 170"/>
                <a:gd name="T25" fmla="*/ 50 h 82"/>
                <a:gd name="T26" fmla="*/ 77 w 170"/>
                <a:gd name="T27" fmla="*/ 64 h 82"/>
                <a:gd name="T28" fmla="*/ 4 w 170"/>
                <a:gd name="T29" fmla="*/ 82 h 82"/>
                <a:gd name="T30" fmla="*/ 0 w 170"/>
                <a:gd name="T31" fmla="*/ 26 h 82"/>
                <a:gd name="T32" fmla="*/ 0 w 170"/>
                <a:gd name="T33" fmla="*/ 2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82">
                  <a:moveTo>
                    <a:pt x="0" y="26"/>
                  </a:moveTo>
                  <a:lnTo>
                    <a:pt x="45" y="17"/>
                  </a:lnTo>
                  <a:lnTo>
                    <a:pt x="85" y="10"/>
                  </a:lnTo>
                  <a:lnTo>
                    <a:pt x="118" y="1"/>
                  </a:lnTo>
                  <a:lnTo>
                    <a:pt x="130" y="0"/>
                  </a:lnTo>
                  <a:lnTo>
                    <a:pt x="135" y="4"/>
                  </a:lnTo>
                  <a:lnTo>
                    <a:pt x="142" y="11"/>
                  </a:lnTo>
                  <a:lnTo>
                    <a:pt x="151" y="20"/>
                  </a:lnTo>
                  <a:lnTo>
                    <a:pt x="158" y="27"/>
                  </a:lnTo>
                  <a:lnTo>
                    <a:pt x="169" y="34"/>
                  </a:lnTo>
                  <a:lnTo>
                    <a:pt x="170" y="38"/>
                  </a:lnTo>
                  <a:lnTo>
                    <a:pt x="157" y="41"/>
                  </a:lnTo>
                  <a:lnTo>
                    <a:pt x="121" y="50"/>
                  </a:lnTo>
                  <a:lnTo>
                    <a:pt x="77" y="64"/>
                  </a:lnTo>
                  <a:lnTo>
                    <a:pt x="4" y="82"/>
                  </a:lnTo>
                  <a:lnTo>
                    <a:pt x="0" y="26"/>
                  </a:lnTo>
                  <a:lnTo>
                    <a:pt x="0" y="2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99" name="Freeform 51">
              <a:extLst>
                <a:ext uri="{FF2B5EF4-FFF2-40B4-BE49-F238E27FC236}">
                  <a16:creationId xmlns:a16="http://schemas.microsoft.com/office/drawing/2014/main" id="{86CBE4A8-98C5-8D1B-3662-EEAA1B3C6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" y="339"/>
              <a:ext cx="27" cy="6"/>
            </a:xfrm>
            <a:custGeom>
              <a:avLst/>
              <a:gdLst>
                <a:gd name="T0" fmla="*/ 0 w 135"/>
                <a:gd name="T1" fmla="*/ 30 h 30"/>
                <a:gd name="T2" fmla="*/ 61 w 135"/>
                <a:gd name="T3" fmla="*/ 18 h 30"/>
                <a:gd name="T4" fmla="*/ 116 w 135"/>
                <a:gd name="T5" fmla="*/ 6 h 30"/>
                <a:gd name="T6" fmla="*/ 135 w 1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30">
                  <a:moveTo>
                    <a:pt x="0" y="30"/>
                  </a:moveTo>
                  <a:lnTo>
                    <a:pt x="61" y="18"/>
                  </a:lnTo>
                  <a:lnTo>
                    <a:pt x="116" y="6"/>
                  </a:lnTo>
                  <a:lnTo>
                    <a:pt x="1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00" name="Freeform 52">
              <a:extLst>
                <a:ext uri="{FF2B5EF4-FFF2-40B4-BE49-F238E27FC236}">
                  <a16:creationId xmlns:a16="http://schemas.microsoft.com/office/drawing/2014/main" id="{A9A8C3BB-3D8B-21D2-EDA9-F421DAC46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" y="344"/>
              <a:ext cx="32" cy="8"/>
            </a:xfrm>
            <a:custGeom>
              <a:avLst/>
              <a:gdLst>
                <a:gd name="T0" fmla="*/ 0 w 158"/>
                <a:gd name="T1" fmla="*/ 41 h 41"/>
                <a:gd name="T2" fmla="*/ 43 w 158"/>
                <a:gd name="T3" fmla="*/ 32 h 41"/>
                <a:gd name="T4" fmla="*/ 88 w 158"/>
                <a:gd name="T5" fmla="*/ 19 h 41"/>
                <a:gd name="T6" fmla="*/ 139 w 158"/>
                <a:gd name="T7" fmla="*/ 5 h 41"/>
                <a:gd name="T8" fmla="*/ 158 w 158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41">
                  <a:moveTo>
                    <a:pt x="0" y="41"/>
                  </a:moveTo>
                  <a:lnTo>
                    <a:pt x="43" y="32"/>
                  </a:lnTo>
                  <a:lnTo>
                    <a:pt x="88" y="19"/>
                  </a:lnTo>
                  <a:lnTo>
                    <a:pt x="139" y="5"/>
                  </a:lnTo>
                  <a:lnTo>
                    <a:pt x="15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01" name="Freeform 53">
              <a:extLst>
                <a:ext uri="{FF2B5EF4-FFF2-40B4-BE49-F238E27FC236}">
                  <a16:creationId xmlns:a16="http://schemas.microsoft.com/office/drawing/2014/main" id="{CFEB4097-FF58-5473-9420-294ABE1C3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" y="380"/>
              <a:ext cx="52" cy="17"/>
            </a:xfrm>
            <a:custGeom>
              <a:avLst/>
              <a:gdLst>
                <a:gd name="T0" fmla="*/ 95 w 259"/>
                <a:gd name="T1" fmla="*/ 69 h 86"/>
                <a:gd name="T2" fmla="*/ 110 w 259"/>
                <a:gd name="T3" fmla="*/ 73 h 86"/>
                <a:gd name="T4" fmla="*/ 171 w 259"/>
                <a:gd name="T5" fmla="*/ 80 h 86"/>
                <a:gd name="T6" fmla="*/ 219 w 259"/>
                <a:gd name="T7" fmla="*/ 84 h 86"/>
                <a:gd name="T8" fmla="*/ 259 w 259"/>
                <a:gd name="T9" fmla="*/ 86 h 86"/>
                <a:gd name="T10" fmla="*/ 242 w 259"/>
                <a:gd name="T11" fmla="*/ 30 h 86"/>
                <a:gd name="T12" fmla="*/ 233 w 259"/>
                <a:gd name="T13" fmla="*/ 30 h 86"/>
                <a:gd name="T14" fmla="*/ 191 w 259"/>
                <a:gd name="T15" fmla="*/ 27 h 86"/>
                <a:gd name="T16" fmla="*/ 129 w 259"/>
                <a:gd name="T17" fmla="*/ 20 h 86"/>
                <a:gd name="T18" fmla="*/ 90 w 259"/>
                <a:gd name="T19" fmla="*/ 13 h 86"/>
                <a:gd name="T20" fmla="*/ 61 w 259"/>
                <a:gd name="T21" fmla="*/ 8 h 86"/>
                <a:gd name="T22" fmla="*/ 22 w 259"/>
                <a:gd name="T23" fmla="*/ 0 h 86"/>
                <a:gd name="T24" fmla="*/ 20 w 259"/>
                <a:gd name="T25" fmla="*/ 1 h 86"/>
                <a:gd name="T26" fmla="*/ 0 w 259"/>
                <a:gd name="T27" fmla="*/ 13 h 86"/>
                <a:gd name="T28" fmla="*/ 0 w 259"/>
                <a:gd name="T29" fmla="*/ 13 h 86"/>
                <a:gd name="T30" fmla="*/ 3 w 259"/>
                <a:gd name="T31" fmla="*/ 16 h 86"/>
                <a:gd name="T32" fmla="*/ 16 w 259"/>
                <a:gd name="T33" fmla="*/ 24 h 86"/>
                <a:gd name="T34" fmla="*/ 32 w 259"/>
                <a:gd name="T35" fmla="*/ 35 h 86"/>
                <a:gd name="T36" fmla="*/ 42 w 259"/>
                <a:gd name="T37" fmla="*/ 42 h 86"/>
                <a:gd name="T38" fmla="*/ 53 w 259"/>
                <a:gd name="T39" fmla="*/ 50 h 86"/>
                <a:gd name="T40" fmla="*/ 67 w 259"/>
                <a:gd name="T41" fmla="*/ 56 h 86"/>
                <a:gd name="T42" fmla="*/ 79 w 259"/>
                <a:gd name="T43" fmla="*/ 63 h 86"/>
                <a:gd name="T44" fmla="*/ 94 w 259"/>
                <a:gd name="T45" fmla="*/ 69 h 86"/>
                <a:gd name="T46" fmla="*/ 95 w 259"/>
                <a:gd name="T47" fmla="*/ 69 h 86"/>
                <a:gd name="T48" fmla="*/ 95 w 259"/>
                <a:gd name="T49" fmla="*/ 69 h 86"/>
                <a:gd name="T50" fmla="*/ 95 w 259"/>
                <a:gd name="T51" fmla="*/ 6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9" h="86">
                  <a:moveTo>
                    <a:pt x="95" y="69"/>
                  </a:moveTo>
                  <a:lnTo>
                    <a:pt x="110" y="73"/>
                  </a:lnTo>
                  <a:lnTo>
                    <a:pt x="171" y="80"/>
                  </a:lnTo>
                  <a:lnTo>
                    <a:pt x="219" y="84"/>
                  </a:lnTo>
                  <a:lnTo>
                    <a:pt x="259" y="86"/>
                  </a:lnTo>
                  <a:lnTo>
                    <a:pt x="242" y="30"/>
                  </a:lnTo>
                  <a:lnTo>
                    <a:pt x="233" y="30"/>
                  </a:lnTo>
                  <a:lnTo>
                    <a:pt x="191" y="27"/>
                  </a:lnTo>
                  <a:lnTo>
                    <a:pt x="129" y="20"/>
                  </a:lnTo>
                  <a:lnTo>
                    <a:pt x="90" y="13"/>
                  </a:lnTo>
                  <a:lnTo>
                    <a:pt x="61" y="8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3" y="16"/>
                  </a:lnTo>
                  <a:lnTo>
                    <a:pt x="16" y="24"/>
                  </a:lnTo>
                  <a:lnTo>
                    <a:pt x="32" y="35"/>
                  </a:lnTo>
                  <a:lnTo>
                    <a:pt x="42" y="42"/>
                  </a:lnTo>
                  <a:lnTo>
                    <a:pt x="53" y="50"/>
                  </a:lnTo>
                  <a:lnTo>
                    <a:pt x="67" y="56"/>
                  </a:lnTo>
                  <a:lnTo>
                    <a:pt x="79" y="63"/>
                  </a:lnTo>
                  <a:lnTo>
                    <a:pt x="94" y="69"/>
                  </a:lnTo>
                  <a:lnTo>
                    <a:pt x="95" y="69"/>
                  </a:lnTo>
                  <a:lnTo>
                    <a:pt x="95" y="69"/>
                  </a:lnTo>
                  <a:lnTo>
                    <a:pt x="95" y="69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02" name="Freeform 54">
              <a:extLst>
                <a:ext uri="{FF2B5EF4-FFF2-40B4-BE49-F238E27FC236}">
                  <a16:creationId xmlns:a16="http://schemas.microsoft.com/office/drawing/2014/main" id="{D5BDF7AA-8697-3097-109B-73AB5031F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" y="380"/>
              <a:ext cx="52" cy="17"/>
            </a:xfrm>
            <a:custGeom>
              <a:avLst/>
              <a:gdLst>
                <a:gd name="T0" fmla="*/ 95 w 259"/>
                <a:gd name="T1" fmla="*/ 69 h 86"/>
                <a:gd name="T2" fmla="*/ 110 w 259"/>
                <a:gd name="T3" fmla="*/ 73 h 86"/>
                <a:gd name="T4" fmla="*/ 171 w 259"/>
                <a:gd name="T5" fmla="*/ 80 h 86"/>
                <a:gd name="T6" fmla="*/ 219 w 259"/>
                <a:gd name="T7" fmla="*/ 84 h 86"/>
                <a:gd name="T8" fmla="*/ 259 w 259"/>
                <a:gd name="T9" fmla="*/ 86 h 86"/>
                <a:gd name="T10" fmla="*/ 242 w 259"/>
                <a:gd name="T11" fmla="*/ 30 h 86"/>
                <a:gd name="T12" fmla="*/ 233 w 259"/>
                <a:gd name="T13" fmla="*/ 30 h 86"/>
                <a:gd name="T14" fmla="*/ 191 w 259"/>
                <a:gd name="T15" fmla="*/ 27 h 86"/>
                <a:gd name="T16" fmla="*/ 129 w 259"/>
                <a:gd name="T17" fmla="*/ 20 h 86"/>
                <a:gd name="T18" fmla="*/ 90 w 259"/>
                <a:gd name="T19" fmla="*/ 13 h 86"/>
                <a:gd name="T20" fmla="*/ 61 w 259"/>
                <a:gd name="T21" fmla="*/ 8 h 86"/>
                <a:gd name="T22" fmla="*/ 22 w 259"/>
                <a:gd name="T23" fmla="*/ 0 h 86"/>
                <a:gd name="T24" fmla="*/ 20 w 259"/>
                <a:gd name="T25" fmla="*/ 1 h 86"/>
                <a:gd name="T26" fmla="*/ 0 w 259"/>
                <a:gd name="T27" fmla="*/ 13 h 86"/>
                <a:gd name="T28" fmla="*/ 0 w 259"/>
                <a:gd name="T29" fmla="*/ 13 h 86"/>
                <a:gd name="T30" fmla="*/ 3 w 259"/>
                <a:gd name="T31" fmla="*/ 16 h 86"/>
                <a:gd name="T32" fmla="*/ 16 w 259"/>
                <a:gd name="T33" fmla="*/ 24 h 86"/>
                <a:gd name="T34" fmla="*/ 32 w 259"/>
                <a:gd name="T35" fmla="*/ 35 h 86"/>
                <a:gd name="T36" fmla="*/ 42 w 259"/>
                <a:gd name="T37" fmla="*/ 42 h 86"/>
                <a:gd name="T38" fmla="*/ 53 w 259"/>
                <a:gd name="T39" fmla="*/ 50 h 86"/>
                <a:gd name="T40" fmla="*/ 67 w 259"/>
                <a:gd name="T41" fmla="*/ 56 h 86"/>
                <a:gd name="T42" fmla="*/ 79 w 259"/>
                <a:gd name="T43" fmla="*/ 63 h 86"/>
                <a:gd name="T44" fmla="*/ 94 w 259"/>
                <a:gd name="T45" fmla="*/ 69 h 86"/>
                <a:gd name="T46" fmla="*/ 95 w 259"/>
                <a:gd name="T47" fmla="*/ 69 h 86"/>
                <a:gd name="T48" fmla="*/ 95 w 259"/>
                <a:gd name="T49" fmla="*/ 6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9" h="86">
                  <a:moveTo>
                    <a:pt x="95" y="69"/>
                  </a:moveTo>
                  <a:lnTo>
                    <a:pt x="110" y="73"/>
                  </a:lnTo>
                  <a:lnTo>
                    <a:pt x="171" y="80"/>
                  </a:lnTo>
                  <a:lnTo>
                    <a:pt x="219" y="84"/>
                  </a:lnTo>
                  <a:lnTo>
                    <a:pt x="259" y="86"/>
                  </a:lnTo>
                  <a:lnTo>
                    <a:pt x="242" y="30"/>
                  </a:lnTo>
                  <a:lnTo>
                    <a:pt x="233" y="30"/>
                  </a:lnTo>
                  <a:lnTo>
                    <a:pt x="191" y="27"/>
                  </a:lnTo>
                  <a:lnTo>
                    <a:pt x="129" y="20"/>
                  </a:lnTo>
                  <a:lnTo>
                    <a:pt x="90" y="13"/>
                  </a:lnTo>
                  <a:lnTo>
                    <a:pt x="61" y="8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3" y="16"/>
                  </a:lnTo>
                  <a:lnTo>
                    <a:pt x="16" y="24"/>
                  </a:lnTo>
                  <a:lnTo>
                    <a:pt x="32" y="35"/>
                  </a:lnTo>
                  <a:lnTo>
                    <a:pt x="42" y="42"/>
                  </a:lnTo>
                  <a:lnTo>
                    <a:pt x="53" y="50"/>
                  </a:lnTo>
                  <a:lnTo>
                    <a:pt x="67" y="56"/>
                  </a:lnTo>
                  <a:lnTo>
                    <a:pt x="79" y="63"/>
                  </a:lnTo>
                  <a:lnTo>
                    <a:pt x="94" y="69"/>
                  </a:lnTo>
                  <a:lnTo>
                    <a:pt x="95" y="69"/>
                  </a:lnTo>
                  <a:lnTo>
                    <a:pt x="95" y="6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03" name="Freeform 55">
              <a:extLst>
                <a:ext uri="{FF2B5EF4-FFF2-40B4-BE49-F238E27FC236}">
                  <a16:creationId xmlns:a16="http://schemas.microsoft.com/office/drawing/2014/main" id="{781F4380-426B-AD07-EED6-82250CC3E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" y="382"/>
              <a:ext cx="47" cy="7"/>
            </a:xfrm>
            <a:custGeom>
              <a:avLst/>
              <a:gdLst>
                <a:gd name="T0" fmla="*/ 0 w 239"/>
                <a:gd name="T1" fmla="*/ 0 h 34"/>
                <a:gd name="T2" fmla="*/ 41 w 239"/>
                <a:gd name="T3" fmla="*/ 7 h 34"/>
                <a:gd name="T4" fmla="*/ 86 w 239"/>
                <a:gd name="T5" fmla="*/ 16 h 34"/>
                <a:gd name="T6" fmla="*/ 141 w 239"/>
                <a:gd name="T7" fmla="*/ 24 h 34"/>
                <a:gd name="T8" fmla="*/ 172 w 239"/>
                <a:gd name="T9" fmla="*/ 28 h 34"/>
                <a:gd name="T10" fmla="*/ 200 w 239"/>
                <a:gd name="T11" fmla="*/ 31 h 34"/>
                <a:gd name="T12" fmla="*/ 221 w 239"/>
                <a:gd name="T13" fmla="*/ 33 h 34"/>
                <a:gd name="T14" fmla="*/ 239 w 239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9" h="34">
                  <a:moveTo>
                    <a:pt x="0" y="0"/>
                  </a:moveTo>
                  <a:lnTo>
                    <a:pt x="41" y="7"/>
                  </a:lnTo>
                  <a:lnTo>
                    <a:pt x="86" y="16"/>
                  </a:lnTo>
                  <a:lnTo>
                    <a:pt x="141" y="24"/>
                  </a:lnTo>
                  <a:lnTo>
                    <a:pt x="172" y="28"/>
                  </a:lnTo>
                  <a:lnTo>
                    <a:pt x="200" y="31"/>
                  </a:lnTo>
                  <a:lnTo>
                    <a:pt x="221" y="33"/>
                  </a:lnTo>
                  <a:lnTo>
                    <a:pt x="239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04" name="Freeform 56">
              <a:extLst>
                <a:ext uri="{FF2B5EF4-FFF2-40B4-BE49-F238E27FC236}">
                  <a16:creationId xmlns:a16="http://schemas.microsoft.com/office/drawing/2014/main" id="{366BE191-BA78-2C7D-D22D-74F75E17F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" y="391"/>
              <a:ext cx="36" cy="4"/>
            </a:xfrm>
            <a:custGeom>
              <a:avLst/>
              <a:gdLst>
                <a:gd name="T0" fmla="*/ 0 w 176"/>
                <a:gd name="T1" fmla="*/ 0 h 22"/>
                <a:gd name="T2" fmla="*/ 35 w 176"/>
                <a:gd name="T3" fmla="*/ 6 h 22"/>
                <a:gd name="T4" fmla="*/ 66 w 176"/>
                <a:gd name="T5" fmla="*/ 10 h 22"/>
                <a:gd name="T6" fmla="*/ 114 w 176"/>
                <a:gd name="T7" fmla="*/ 16 h 22"/>
                <a:gd name="T8" fmla="*/ 151 w 176"/>
                <a:gd name="T9" fmla="*/ 20 h 22"/>
                <a:gd name="T10" fmla="*/ 176 w 176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22">
                  <a:moveTo>
                    <a:pt x="0" y="0"/>
                  </a:moveTo>
                  <a:lnTo>
                    <a:pt x="35" y="6"/>
                  </a:lnTo>
                  <a:lnTo>
                    <a:pt x="66" y="10"/>
                  </a:lnTo>
                  <a:lnTo>
                    <a:pt x="114" y="16"/>
                  </a:lnTo>
                  <a:lnTo>
                    <a:pt x="151" y="20"/>
                  </a:lnTo>
                  <a:lnTo>
                    <a:pt x="176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05" name="Freeform 57">
              <a:extLst>
                <a:ext uri="{FF2B5EF4-FFF2-40B4-BE49-F238E27FC236}">
                  <a16:creationId xmlns:a16="http://schemas.microsoft.com/office/drawing/2014/main" id="{02E8D6E2-E672-CE67-77E2-3641BECE8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" y="380"/>
              <a:ext cx="48" cy="17"/>
            </a:xfrm>
            <a:custGeom>
              <a:avLst/>
              <a:gdLst>
                <a:gd name="T0" fmla="*/ 151 w 240"/>
                <a:gd name="T1" fmla="*/ 69 h 86"/>
                <a:gd name="T2" fmla="*/ 138 w 240"/>
                <a:gd name="T3" fmla="*/ 73 h 86"/>
                <a:gd name="T4" fmla="*/ 81 w 240"/>
                <a:gd name="T5" fmla="*/ 80 h 86"/>
                <a:gd name="T6" fmla="*/ 38 w 240"/>
                <a:gd name="T7" fmla="*/ 84 h 86"/>
                <a:gd name="T8" fmla="*/ 0 w 240"/>
                <a:gd name="T9" fmla="*/ 86 h 86"/>
                <a:gd name="T10" fmla="*/ 17 w 240"/>
                <a:gd name="T11" fmla="*/ 30 h 86"/>
                <a:gd name="T12" fmla="*/ 24 w 240"/>
                <a:gd name="T13" fmla="*/ 29 h 86"/>
                <a:gd name="T14" fmla="*/ 62 w 240"/>
                <a:gd name="T15" fmla="*/ 26 h 86"/>
                <a:gd name="T16" fmla="*/ 119 w 240"/>
                <a:gd name="T17" fmla="*/ 19 h 86"/>
                <a:gd name="T18" fmla="*/ 154 w 240"/>
                <a:gd name="T19" fmla="*/ 13 h 86"/>
                <a:gd name="T20" fmla="*/ 184 w 240"/>
                <a:gd name="T21" fmla="*/ 8 h 86"/>
                <a:gd name="T22" fmla="*/ 218 w 240"/>
                <a:gd name="T23" fmla="*/ 0 h 86"/>
                <a:gd name="T24" fmla="*/ 220 w 240"/>
                <a:gd name="T25" fmla="*/ 0 h 86"/>
                <a:gd name="T26" fmla="*/ 240 w 240"/>
                <a:gd name="T27" fmla="*/ 12 h 86"/>
                <a:gd name="T28" fmla="*/ 240 w 240"/>
                <a:gd name="T29" fmla="*/ 13 h 86"/>
                <a:gd name="T30" fmla="*/ 237 w 240"/>
                <a:gd name="T31" fmla="*/ 15 h 86"/>
                <a:gd name="T32" fmla="*/ 224 w 240"/>
                <a:gd name="T33" fmla="*/ 23 h 86"/>
                <a:gd name="T34" fmla="*/ 211 w 240"/>
                <a:gd name="T35" fmla="*/ 34 h 86"/>
                <a:gd name="T36" fmla="*/ 201 w 240"/>
                <a:gd name="T37" fmla="*/ 41 h 86"/>
                <a:gd name="T38" fmla="*/ 190 w 240"/>
                <a:gd name="T39" fmla="*/ 48 h 86"/>
                <a:gd name="T40" fmla="*/ 178 w 240"/>
                <a:gd name="T41" fmla="*/ 56 h 86"/>
                <a:gd name="T42" fmla="*/ 166 w 240"/>
                <a:gd name="T43" fmla="*/ 63 h 86"/>
                <a:gd name="T44" fmla="*/ 153 w 240"/>
                <a:gd name="T45" fmla="*/ 69 h 86"/>
                <a:gd name="T46" fmla="*/ 151 w 240"/>
                <a:gd name="T47" fmla="*/ 69 h 86"/>
                <a:gd name="T48" fmla="*/ 151 w 240"/>
                <a:gd name="T49" fmla="*/ 69 h 86"/>
                <a:gd name="T50" fmla="*/ 151 w 240"/>
                <a:gd name="T51" fmla="*/ 6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0" h="86">
                  <a:moveTo>
                    <a:pt x="151" y="69"/>
                  </a:moveTo>
                  <a:lnTo>
                    <a:pt x="138" y="73"/>
                  </a:lnTo>
                  <a:lnTo>
                    <a:pt x="81" y="80"/>
                  </a:lnTo>
                  <a:lnTo>
                    <a:pt x="38" y="84"/>
                  </a:lnTo>
                  <a:lnTo>
                    <a:pt x="0" y="86"/>
                  </a:lnTo>
                  <a:lnTo>
                    <a:pt x="17" y="30"/>
                  </a:lnTo>
                  <a:lnTo>
                    <a:pt x="24" y="29"/>
                  </a:lnTo>
                  <a:lnTo>
                    <a:pt x="62" y="26"/>
                  </a:lnTo>
                  <a:lnTo>
                    <a:pt x="119" y="19"/>
                  </a:lnTo>
                  <a:lnTo>
                    <a:pt x="154" y="13"/>
                  </a:lnTo>
                  <a:lnTo>
                    <a:pt x="184" y="8"/>
                  </a:lnTo>
                  <a:lnTo>
                    <a:pt x="218" y="0"/>
                  </a:lnTo>
                  <a:lnTo>
                    <a:pt x="220" y="0"/>
                  </a:lnTo>
                  <a:lnTo>
                    <a:pt x="240" y="12"/>
                  </a:lnTo>
                  <a:lnTo>
                    <a:pt x="240" y="13"/>
                  </a:lnTo>
                  <a:lnTo>
                    <a:pt x="237" y="15"/>
                  </a:lnTo>
                  <a:lnTo>
                    <a:pt x="224" y="23"/>
                  </a:lnTo>
                  <a:lnTo>
                    <a:pt x="211" y="34"/>
                  </a:lnTo>
                  <a:lnTo>
                    <a:pt x="201" y="41"/>
                  </a:lnTo>
                  <a:lnTo>
                    <a:pt x="190" y="48"/>
                  </a:lnTo>
                  <a:lnTo>
                    <a:pt x="178" y="56"/>
                  </a:lnTo>
                  <a:lnTo>
                    <a:pt x="166" y="63"/>
                  </a:lnTo>
                  <a:lnTo>
                    <a:pt x="153" y="69"/>
                  </a:lnTo>
                  <a:lnTo>
                    <a:pt x="151" y="69"/>
                  </a:lnTo>
                  <a:lnTo>
                    <a:pt x="151" y="69"/>
                  </a:lnTo>
                  <a:lnTo>
                    <a:pt x="151" y="69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06" name="Freeform 58">
              <a:extLst>
                <a:ext uri="{FF2B5EF4-FFF2-40B4-BE49-F238E27FC236}">
                  <a16:creationId xmlns:a16="http://schemas.microsoft.com/office/drawing/2014/main" id="{586237CF-37E5-5458-5E2F-EA9E1CDBB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" y="380"/>
              <a:ext cx="48" cy="17"/>
            </a:xfrm>
            <a:custGeom>
              <a:avLst/>
              <a:gdLst>
                <a:gd name="T0" fmla="*/ 151 w 240"/>
                <a:gd name="T1" fmla="*/ 69 h 86"/>
                <a:gd name="T2" fmla="*/ 138 w 240"/>
                <a:gd name="T3" fmla="*/ 73 h 86"/>
                <a:gd name="T4" fmla="*/ 81 w 240"/>
                <a:gd name="T5" fmla="*/ 80 h 86"/>
                <a:gd name="T6" fmla="*/ 38 w 240"/>
                <a:gd name="T7" fmla="*/ 84 h 86"/>
                <a:gd name="T8" fmla="*/ 0 w 240"/>
                <a:gd name="T9" fmla="*/ 86 h 86"/>
                <a:gd name="T10" fmla="*/ 17 w 240"/>
                <a:gd name="T11" fmla="*/ 30 h 86"/>
                <a:gd name="T12" fmla="*/ 24 w 240"/>
                <a:gd name="T13" fmla="*/ 29 h 86"/>
                <a:gd name="T14" fmla="*/ 62 w 240"/>
                <a:gd name="T15" fmla="*/ 26 h 86"/>
                <a:gd name="T16" fmla="*/ 119 w 240"/>
                <a:gd name="T17" fmla="*/ 19 h 86"/>
                <a:gd name="T18" fmla="*/ 154 w 240"/>
                <a:gd name="T19" fmla="*/ 13 h 86"/>
                <a:gd name="T20" fmla="*/ 184 w 240"/>
                <a:gd name="T21" fmla="*/ 8 h 86"/>
                <a:gd name="T22" fmla="*/ 218 w 240"/>
                <a:gd name="T23" fmla="*/ 0 h 86"/>
                <a:gd name="T24" fmla="*/ 220 w 240"/>
                <a:gd name="T25" fmla="*/ 0 h 86"/>
                <a:gd name="T26" fmla="*/ 240 w 240"/>
                <a:gd name="T27" fmla="*/ 12 h 86"/>
                <a:gd name="T28" fmla="*/ 240 w 240"/>
                <a:gd name="T29" fmla="*/ 13 h 86"/>
                <a:gd name="T30" fmla="*/ 237 w 240"/>
                <a:gd name="T31" fmla="*/ 15 h 86"/>
                <a:gd name="T32" fmla="*/ 224 w 240"/>
                <a:gd name="T33" fmla="*/ 23 h 86"/>
                <a:gd name="T34" fmla="*/ 211 w 240"/>
                <a:gd name="T35" fmla="*/ 34 h 86"/>
                <a:gd name="T36" fmla="*/ 201 w 240"/>
                <a:gd name="T37" fmla="*/ 41 h 86"/>
                <a:gd name="T38" fmla="*/ 190 w 240"/>
                <a:gd name="T39" fmla="*/ 48 h 86"/>
                <a:gd name="T40" fmla="*/ 178 w 240"/>
                <a:gd name="T41" fmla="*/ 56 h 86"/>
                <a:gd name="T42" fmla="*/ 166 w 240"/>
                <a:gd name="T43" fmla="*/ 63 h 86"/>
                <a:gd name="T44" fmla="*/ 153 w 240"/>
                <a:gd name="T45" fmla="*/ 69 h 86"/>
                <a:gd name="T46" fmla="*/ 151 w 240"/>
                <a:gd name="T47" fmla="*/ 69 h 86"/>
                <a:gd name="T48" fmla="*/ 151 w 240"/>
                <a:gd name="T49" fmla="*/ 6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0" h="86">
                  <a:moveTo>
                    <a:pt x="151" y="69"/>
                  </a:moveTo>
                  <a:lnTo>
                    <a:pt x="138" y="73"/>
                  </a:lnTo>
                  <a:lnTo>
                    <a:pt x="81" y="80"/>
                  </a:lnTo>
                  <a:lnTo>
                    <a:pt x="38" y="84"/>
                  </a:lnTo>
                  <a:lnTo>
                    <a:pt x="0" y="86"/>
                  </a:lnTo>
                  <a:lnTo>
                    <a:pt x="17" y="30"/>
                  </a:lnTo>
                  <a:lnTo>
                    <a:pt x="24" y="29"/>
                  </a:lnTo>
                  <a:lnTo>
                    <a:pt x="62" y="26"/>
                  </a:lnTo>
                  <a:lnTo>
                    <a:pt x="119" y="19"/>
                  </a:lnTo>
                  <a:lnTo>
                    <a:pt x="154" y="13"/>
                  </a:lnTo>
                  <a:lnTo>
                    <a:pt x="184" y="8"/>
                  </a:lnTo>
                  <a:lnTo>
                    <a:pt x="218" y="0"/>
                  </a:lnTo>
                  <a:lnTo>
                    <a:pt x="220" y="0"/>
                  </a:lnTo>
                  <a:lnTo>
                    <a:pt x="240" y="12"/>
                  </a:lnTo>
                  <a:lnTo>
                    <a:pt x="240" y="13"/>
                  </a:lnTo>
                  <a:lnTo>
                    <a:pt x="237" y="15"/>
                  </a:lnTo>
                  <a:lnTo>
                    <a:pt x="224" y="23"/>
                  </a:lnTo>
                  <a:lnTo>
                    <a:pt x="211" y="34"/>
                  </a:lnTo>
                  <a:lnTo>
                    <a:pt x="201" y="41"/>
                  </a:lnTo>
                  <a:lnTo>
                    <a:pt x="190" y="48"/>
                  </a:lnTo>
                  <a:lnTo>
                    <a:pt x="178" y="56"/>
                  </a:lnTo>
                  <a:lnTo>
                    <a:pt x="166" y="63"/>
                  </a:lnTo>
                  <a:lnTo>
                    <a:pt x="153" y="69"/>
                  </a:lnTo>
                  <a:lnTo>
                    <a:pt x="151" y="69"/>
                  </a:lnTo>
                  <a:lnTo>
                    <a:pt x="151" y="6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07" name="Freeform 59">
              <a:extLst>
                <a:ext uri="{FF2B5EF4-FFF2-40B4-BE49-F238E27FC236}">
                  <a16:creationId xmlns:a16="http://schemas.microsoft.com/office/drawing/2014/main" id="{E35DADE0-3BA5-B382-5105-9B3F82DFC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" y="382"/>
              <a:ext cx="43" cy="7"/>
            </a:xfrm>
            <a:custGeom>
              <a:avLst/>
              <a:gdLst>
                <a:gd name="T0" fmla="*/ 218 w 218"/>
                <a:gd name="T1" fmla="*/ 0 h 35"/>
                <a:gd name="T2" fmla="*/ 182 w 218"/>
                <a:gd name="T3" fmla="*/ 8 h 35"/>
                <a:gd name="T4" fmla="*/ 138 w 218"/>
                <a:gd name="T5" fmla="*/ 17 h 35"/>
                <a:gd name="T6" fmla="*/ 90 w 218"/>
                <a:gd name="T7" fmla="*/ 25 h 35"/>
                <a:gd name="T8" fmla="*/ 62 w 218"/>
                <a:gd name="T9" fmla="*/ 28 h 35"/>
                <a:gd name="T10" fmla="*/ 34 w 218"/>
                <a:gd name="T11" fmla="*/ 31 h 35"/>
                <a:gd name="T12" fmla="*/ 15 w 218"/>
                <a:gd name="T13" fmla="*/ 33 h 35"/>
                <a:gd name="T14" fmla="*/ 0 w 218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35">
                  <a:moveTo>
                    <a:pt x="218" y="0"/>
                  </a:moveTo>
                  <a:lnTo>
                    <a:pt x="182" y="8"/>
                  </a:lnTo>
                  <a:lnTo>
                    <a:pt x="138" y="17"/>
                  </a:lnTo>
                  <a:lnTo>
                    <a:pt x="90" y="25"/>
                  </a:lnTo>
                  <a:lnTo>
                    <a:pt x="62" y="28"/>
                  </a:lnTo>
                  <a:lnTo>
                    <a:pt x="34" y="31"/>
                  </a:lnTo>
                  <a:lnTo>
                    <a:pt x="15" y="33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08" name="Freeform 60">
              <a:extLst>
                <a:ext uri="{FF2B5EF4-FFF2-40B4-BE49-F238E27FC236}">
                  <a16:creationId xmlns:a16="http://schemas.microsoft.com/office/drawing/2014/main" id="{A0B54D70-B46D-DA1E-4AB2-710F3912D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" y="391"/>
              <a:ext cx="32" cy="4"/>
            </a:xfrm>
            <a:custGeom>
              <a:avLst/>
              <a:gdLst>
                <a:gd name="T0" fmla="*/ 162 w 162"/>
                <a:gd name="T1" fmla="*/ 0 h 22"/>
                <a:gd name="T2" fmla="*/ 130 w 162"/>
                <a:gd name="T3" fmla="*/ 6 h 22"/>
                <a:gd name="T4" fmla="*/ 102 w 162"/>
                <a:gd name="T5" fmla="*/ 10 h 22"/>
                <a:gd name="T6" fmla="*/ 58 w 162"/>
                <a:gd name="T7" fmla="*/ 16 h 22"/>
                <a:gd name="T8" fmla="*/ 23 w 162"/>
                <a:gd name="T9" fmla="*/ 20 h 22"/>
                <a:gd name="T10" fmla="*/ 0 w 162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22">
                  <a:moveTo>
                    <a:pt x="162" y="0"/>
                  </a:moveTo>
                  <a:lnTo>
                    <a:pt x="130" y="6"/>
                  </a:lnTo>
                  <a:lnTo>
                    <a:pt x="102" y="10"/>
                  </a:lnTo>
                  <a:lnTo>
                    <a:pt x="58" y="16"/>
                  </a:lnTo>
                  <a:lnTo>
                    <a:pt x="23" y="20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09" name="Freeform 61">
              <a:extLst>
                <a:ext uri="{FF2B5EF4-FFF2-40B4-BE49-F238E27FC236}">
                  <a16:creationId xmlns:a16="http://schemas.microsoft.com/office/drawing/2014/main" id="{AAD8C188-F6FD-9C7A-CF89-EC419BF1C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" y="295"/>
              <a:ext cx="22" cy="14"/>
            </a:xfrm>
            <a:custGeom>
              <a:avLst/>
              <a:gdLst>
                <a:gd name="T0" fmla="*/ 0 w 110"/>
                <a:gd name="T1" fmla="*/ 18 h 71"/>
                <a:gd name="T2" fmla="*/ 29 w 110"/>
                <a:gd name="T3" fmla="*/ 12 h 71"/>
                <a:gd name="T4" fmla="*/ 56 w 110"/>
                <a:gd name="T5" fmla="*/ 8 h 71"/>
                <a:gd name="T6" fmla="*/ 78 w 110"/>
                <a:gd name="T7" fmla="*/ 2 h 71"/>
                <a:gd name="T8" fmla="*/ 86 w 110"/>
                <a:gd name="T9" fmla="*/ 0 h 71"/>
                <a:gd name="T10" fmla="*/ 88 w 110"/>
                <a:gd name="T11" fmla="*/ 4 h 71"/>
                <a:gd name="T12" fmla="*/ 93 w 110"/>
                <a:gd name="T13" fmla="*/ 12 h 71"/>
                <a:gd name="T14" fmla="*/ 99 w 110"/>
                <a:gd name="T15" fmla="*/ 20 h 71"/>
                <a:gd name="T16" fmla="*/ 102 w 110"/>
                <a:gd name="T17" fmla="*/ 28 h 71"/>
                <a:gd name="T18" fmla="*/ 108 w 110"/>
                <a:gd name="T19" fmla="*/ 36 h 71"/>
                <a:gd name="T20" fmla="*/ 110 w 110"/>
                <a:gd name="T21" fmla="*/ 39 h 71"/>
                <a:gd name="T22" fmla="*/ 109 w 110"/>
                <a:gd name="T23" fmla="*/ 39 h 71"/>
                <a:gd name="T24" fmla="*/ 100 w 110"/>
                <a:gd name="T25" fmla="*/ 42 h 71"/>
                <a:gd name="T26" fmla="*/ 77 w 110"/>
                <a:gd name="T27" fmla="*/ 49 h 71"/>
                <a:gd name="T28" fmla="*/ 49 w 110"/>
                <a:gd name="T29" fmla="*/ 58 h 71"/>
                <a:gd name="T30" fmla="*/ 0 w 110"/>
                <a:gd name="T31" fmla="*/ 71 h 71"/>
                <a:gd name="T32" fmla="*/ 0 w 110"/>
                <a:gd name="T33" fmla="*/ 18 h 71"/>
                <a:gd name="T34" fmla="*/ 0 w 110"/>
                <a:gd name="T35" fmla="*/ 1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71">
                  <a:moveTo>
                    <a:pt x="0" y="18"/>
                  </a:moveTo>
                  <a:lnTo>
                    <a:pt x="29" y="12"/>
                  </a:lnTo>
                  <a:lnTo>
                    <a:pt x="56" y="8"/>
                  </a:lnTo>
                  <a:lnTo>
                    <a:pt x="78" y="2"/>
                  </a:lnTo>
                  <a:lnTo>
                    <a:pt x="86" y="0"/>
                  </a:lnTo>
                  <a:lnTo>
                    <a:pt x="88" y="4"/>
                  </a:lnTo>
                  <a:lnTo>
                    <a:pt x="93" y="12"/>
                  </a:lnTo>
                  <a:lnTo>
                    <a:pt x="99" y="20"/>
                  </a:lnTo>
                  <a:lnTo>
                    <a:pt x="102" y="28"/>
                  </a:lnTo>
                  <a:lnTo>
                    <a:pt x="108" y="36"/>
                  </a:lnTo>
                  <a:lnTo>
                    <a:pt x="110" y="39"/>
                  </a:lnTo>
                  <a:lnTo>
                    <a:pt x="109" y="39"/>
                  </a:lnTo>
                  <a:lnTo>
                    <a:pt x="100" y="42"/>
                  </a:lnTo>
                  <a:lnTo>
                    <a:pt x="77" y="49"/>
                  </a:lnTo>
                  <a:lnTo>
                    <a:pt x="49" y="58"/>
                  </a:lnTo>
                  <a:lnTo>
                    <a:pt x="0" y="71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10" name="Freeform 62">
              <a:extLst>
                <a:ext uri="{FF2B5EF4-FFF2-40B4-BE49-F238E27FC236}">
                  <a16:creationId xmlns:a16="http://schemas.microsoft.com/office/drawing/2014/main" id="{7A10A3A5-784F-D7C7-1650-CD8F90F9A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" y="295"/>
              <a:ext cx="22" cy="14"/>
            </a:xfrm>
            <a:custGeom>
              <a:avLst/>
              <a:gdLst>
                <a:gd name="T0" fmla="*/ 0 w 110"/>
                <a:gd name="T1" fmla="*/ 18 h 71"/>
                <a:gd name="T2" fmla="*/ 29 w 110"/>
                <a:gd name="T3" fmla="*/ 12 h 71"/>
                <a:gd name="T4" fmla="*/ 56 w 110"/>
                <a:gd name="T5" fmla="*/ 8 h 71"/>
                <a:gd name="T6" fmla="*/ 78 w 110"/>
                <a:gd name="T7" fmla="*/ 2 h 71"/>
                <a:gd name="T8" fmla="*/ 86 w 110"/>
                <a:gd name="T9" fmla="*/ 0 h 71"/>
                <a:gd name="T10" fmla="*/ 88 w 110"/>
                <a:gd name="T11" fmla="*/ 4 h 71"/>
                <a:gd name="T12" fmla="*/ 93 w 110"/>
                <a:gd name="T13" fmla="*/ 12 h 71"/>
                <a:gd name="T14" fmla="*/ 99 w 110"/>
                <a:gd name="T15" fmla="*/ 20 h 71"/>
                <a:gd name="T16" fmla="*/ 102 w 110"/>
                <a:gd name="T17" fmla="*/ 28 h 71"/>
                <a:gd name="T18" fmla="*/ 108 w 110"/>
                <a:gd name="T19" fmla="*/ 36 h 71"/>
                <a:gd name="T20" fmla="*/ 110 w 110"/>
                <a:gd name="T21" fmla="*/ 39 h 71"/>
                <a:gd name="T22" fmla="*/ 109 w 110"/>
                <a:gd name="T23" fmla="*/ 39 h 71"/>
                <a:gd name="T24" fmla="*/ 100 w 110"/>
                <a:gd name="T25" fmla="*/ 42 h 71"/>
                <a:gd name="T26" fmla="*/ 77 w 110"/>
                <a:gd name="T27" fmla="*/ 49 h 71"/>
                <a:gd name="T28" fmla="*/ 49 w 110"/>
                <a:gd name="T29" fmla="*/ 58 h 71"/>
                <a:gd name="T30" fmla="*/ 0 w 110"/>
                <a:gd name="T31" fmla="*/ 71 h 71"/>
                <a:gd name="T32" fmla="*/ 0 w 110"/>
                <a:gd name="T33" fmla="*/ 18 h 71"/>
                <a:gd name="T34" fmla="*/ 0 w 110"/>
                <a:gd name="T35" fmla="*/ 1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71">
                  <a:moveTo>
                    <a:pt x="0" y="18"/>
                  </a:moveTo>
                  <a:lnTo>
                    <a:pt x="29" y="12"/>
                  </a:lnTo>
                  <a:lnTo>
                    <a:pt x="56" y="8"/>
                  </a:lnTo>
                  <a:lnTo>
                    <a:pt x="78" y="2"/>
                  </a:lnTo>
                  <a:lnTo>
                    <a:pt x="86" y="0"/>
                  </a:lnTo>
                  <a:lnTo>
                    <a:pt x="88" y="4"/>
                  </a:lnTo>
                  <a:lnTo>
                    <a:pt x="93" y="12"/>
                  </a:lnTo>
                  <a:lnTo>
                    <a:pt x="99" y="20"/>
                  </a:lnTo>
                  <a:lnTo>
                    <a:pt x="102" y="28"/>
                  </a:lnTo>
                  <a:lnTo>
                    <a:pt x="108" y="36"/>
                  </a:lnTo>
                  <a:lnTo>
                    <a:pt x="110" y="39"/>
                  </a:lnTo>
                  <a:lnTo>
                    <a:pt x="109" y="39"/>
                  </a:lnTo>
                  <a:lnTo>
                    <a:pt x="100" y="42"/>
                  </a:lnTo>
                  <a:lnTo>
                    <a:pt x="77" y="49"/>
                  </a:lnTo>
                  <a:lnTo>
                    <a:pt x="49" y="58"/>
                  </a:lnTo>
                  <a:lnTo>
                    <a:pt x="0" y="71"/>
                  </a:lnTo>
                  <a:lnTo>
                    <a:pt x="0" y="18"/>
                  </a:lnTo>
                  <a:lnTo>
                    <a:pt x="0" y="1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11" name="Freeform 63">
              <a:extLst>
                <a:ext uri="{FF2B5EF4-FFF2-40B4-BE49-F238E27FC236}">
                  <a16:creationId xmlns:a16="http://schemas.microsoft.com/office/drawing/2014/main" id="{85A65541-2FF4-500A-78CA-0F1ABD0F5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" y="297"/>
              <a:ext cx="18" cy="4"/>
            </a:xfrm>
            <a:custGeom>
              <a:avLst/>
              <a:gdLst>
                <a:gd name="T0" fmla="*/ 0 w 89"/>
                <a:gd name="T1" fmla="*/ 18 h 18"/>
                <a:gd name="T2" fmla="*/ 41 w 89"/>
                <a:gd name="T3" fmla="*/ 9 h 18"/>
                <a:gd name="T4" fmla="*/ 77 w 89"/>
                <a:gd name="T5" fmla="*/ 3 h 18"/>
                <a:gd name="T6" fmla="*/ 89 w 89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18">
                  <a:moveTo>
                    <a:pt x="0" y="18"/>
                  </a:moveTo>
                  <a:lnTo>
                    <a:pt x="41" y="9"/>
                  </a:lnTo>
                  <a:lnTo>
                    <a:pt x="77" y="3"/>
                  </a:lnTo>
                  <a:lnTo>
                    <a:pt x="8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12" name="Freeform 64">
              <a:extLst>
                <a:ext uri="{FF2B5EF4-FFF2-40B4-BE49-F238E27FC236}">
                  <a16:creationId xmlns:a16="http://schemas.microsoft.com/office/drawing/2014/main" id="{515CE6D6-A0B0-AEBA-E86D-26CCF21FD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" y="301"/>
              <a:ext cx="21" cy="6"/>
            </a:xfrm>
            <a:custGeom>
              <a:avLst/>
              <a:gdLst>
                <a:gd name="T0" fmla="*/ 0 w 103"/>
                <a:gd name="T1" fmla="*/ 27 h 27"/>
                <a:gd name="T2" fmla="*/ 28 w 103"/>
                <a:gd name="T3" fmla="*/ 20 h 27"/>
                <a:gd name="T4" fmla="*/ 59 w 103"/>
                <a:gd name="T5" fmla="*/ 12 h 27"/>
                <a:gd name="T6" fmla="*/ 92 w 103"/>
                <a:gd name="T7" fmla="*/ 2 h 27"/>
                <a:gd name="T8" fmla="*/ 103 w 10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27">
                  <a:moveTo>
                    <a:pt x="0" y="27"/>
                  </a:moveTo>
                  <a:lnTo>
                    <a:pt x="28" y="20"/>
                  </a:lnTo>
                  <a:lnTo>
                    <a:pt x="59" y="12"/>
                  </a:lnTo>
                  <a:lnTo>
                    <a:pt x="92" y="2"/>
                  </a:lnTo>
                  <a:lnTo>
                    <a:pt x="10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13" name="Freeform 65">
              <a:extLst>
                <a:ext uri="{FF2B5EF4-FFF2-40B4-BE49-F238E27FC236}">
                  <a16:creationId xmlns:a16="http://schemas.microsoft.com/office/drawing/2014/main" id="{8180DC14-36E7-C9FA-4260-6C8E3ACFE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" y="253"/>
              <a:ext cx="186" cy="166"/>
            </a:xfrm>
            <a:custGeom>
              <a:avLst/>
              <a:gdLst>
                <a:gd name="T0" fmla="*/ 462 w 929"/>
                <a:gd name="T1" fmla="*/ 779 h 832"/>
                <a:gd name="T2" fmla="*/ 330 w 929"/>
                <a:gd name="T3" fmla="*/ 759 h 832"/>
                <a:gd name="T4" fmla="*/ 212 w 929"/>
                <a:gd name="T5" fmla="*/ 701 h 832"/>
                <a:gd name="T6" fmla="*/ 123 w 929"/>
                <a:gd name="T7" fmla="*/ 612 h 832"/>
                <a:gd name="T8" fmla="*/ 70 w 929"/>
                <a:gd name="T9" fmla="*/ 504 h 832"/>
                <a:gd name="T10" fmla="*/ 59 w 929"/>
                <a:gd name="T11" fmla="*/ 384 h 832"/>
                <a:gd name="T12" fmla="*/ 92 w 929"/>
                <a:gd name="T13" fmla="*/ 268 h 832"/>
                <a:gd name="T14" fmla="*/ 167 w 929"/>
                <a:gd name="T15" fmla="*/ 169 h 832"/>
                <a:gd name="T16" fmla="*/ 272 w 929"/>
                <a:gd name="T17" fmla="*/ 96 h 832"/>
                <a:gd name="T18" fmla="*/ 398 w 929"/>
                <a:gd name="T19" fmla="*/ 58 h 832"/>
                <a:gd name="T20" fmla="*/ 531 w 929"/>
                <a:gd name="T21" fmla="*/ 57 h 832"/>
                <a:gd name="T22" fmla="*/ 655 w 929"/>
                <a:gd name="T23" fmla="*/ 96 h 832"/>
                <a:gd name="T24" fmla="*/ 762 w 929"/>
                <a:gd name="T25" fmla="*/ 170 h 832"/>
                <a:gd name="T26" fmla="*/ 835 w 929"/>
                <a:gd name="T27" fmla="*/ 270 h 832"/>
                <a:gd name="T28" fmla="*/ 867 w 929"/>
                <a:gd name="T29" fmla="*/ 385 h 832"/>
                <a:gd name="T30" fmla="*/ 857 w 929"/>
                <a:gd name="T31" fmla="*/ 505 h 832"/>
                <a:gd name="T32" fmla="*/ 803 w 929"/>
                <a:gd name="T33" fmla="*/ 613 h 832"/>
                <a:gd name="T34" fmla="*/ 712 w 929"/>
                <a:gd name="T35" fmla="*/ 702 h 832"/>
                <a:gd name="T36" fmla="*/ 595 w 929"/>
                <a:gd name="T37" fmla="*/ 759 h 832"/>
                <a:gd name="T38" fmla="*/ 464 w 929"/>
                <a:gd name="T39" fmla="*/ 779 h 832"/>
                <a:gd name="T40" fmla="*/ 535 w 929"/>
                <a:gd name="T41" fmla="*/ 827 h 832"/>
                <a:gd name="T42" fmla="*/ 670 w 929"/>
                <a:gd name="T43" fmla="*/ 788 h 832"/>
                <a:gd name="T44" fmla="*/ 788 w 929"/>
                <a:gd name="T45" fmla="*/ 714 h 832"/>
                <a:gd name="T46" fmla="*/ 874 w 929"/>
                <a:gd name="T47" fmla="*/ 611 h 832"/>
                <a:gd name="T48" fmla="*/ 920 w 929"/>
                <a:gd name="T49" fmla="*/ 492 h 832"/>
                <a:gd name="T50" fmla="*/ 923 w 929"/>
                <a:gd name="T51" fmla="*/ 363 h 832"/>
                <a:gd name="T52" fmla="*/ 885 w 929"/>
                <a:gd name="T53" fmla="*/ 240 h 832"/>
                <a:gd name="T54" fmla="*/ 805 w 929"/>
                <a:gd name="T55" fmla="*/ 133 h 832"/>
                <a:gd name="T56" fmla="*/ 694 w 929"/>
                <a:gd name="T57" fmla="*/ 54 h 832"/>
                <a:gd name="T58" fmla="*/ 559 w 929"/>
                <a:gd name="T59" fmla="*/ 8 h 832"/>
                <a:gd name="T60" fmla="*/ 417 w 929"/>
                <a:gd name="T61" fmla="*/ 2 h 832"/>
                <a:gd name="T62" fmla="*/ 280 w 929"/>
                <a:gd name="T63" fmla="*/ 34 h 832"/>
                <a:gd name="T64" fmla="*/ 158 w 929"/>
                <a:gd name="T65" fmla="*/ 102 h 832"/>
                <a:gd name="T66" fmla="*/ 66 w 929"/>
                <a:gd name="T67" fmla="*/ 199 h 832"/>
                <a:gd name="T68" fmla="*/ 12 w 929"/>
                <a:gd name="T69" fmla="*/ 317 h 832"/>
                <a:gd name="T70" fmla="*/ 0 w 929"/>
                <a:gd name="T71" fmla="*/ 444 h 832"/>
                <a:gd name="T72" fmla="*/ 32 w 929"/>
                <a:gd name="T73" fmla="*/ 569 h 832"/>
                <a:gd name="T74" fmla="*/ 105 w 929"/>
                <a:gd name="T75" fmla="*/ 679 h 832"/>
                <a:gd name="T76" fmla="*/ 210 w 929"/>
                <a:gd name="T77" fmla="*/ 765 h 832"/>
                <a:gd name="T78" fmla="*/ 341 w 929"/>
                <a:gd name="T79" fmla="*/ 818 h 832"/>
                <a:gd name="T80" fmla="*/ 464 w 929"/>
                <a:gd name="T81" fmla="*/ 832 h 832"/>
                <a:gd name="T82" fmla="*/ 464 w 929"/>
                <a:gd name="T83" fmla="*/ 779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9" h="832">
                  <a:moveTo>
                    <a:pt x="464" y="779"/>
                  </a:moveTo>
                  <a:lnTo>
                    <a:pt x="462" y="779"/>
                  </a:lnTo>
                  <a:lnTo>
                    <a:pt x="394" y="773"/>
                  </a:lnTo>
                  <a:lnTo>
                    <a:pt x="330" y="759"/>
                  </a:lnTo>
                  <a:lnTo>
                    <a:pt x="269" y="733"/>
                  </a:lnTo>
                  <a:lnTo>
                    <a:pt x="212" y="701"/>
                  </a:lnTo>
                  <a:lnTo>
                    <a:pt x="165" y="660"/>
                  </a:lnTo>
                  <a:lnTo>
                    <a:pt x="123" y="612"/>
                  </a:lnTo>
                  <a:lnTo>
                    <a:pt x="92" y="560"/>
                  </a:lnTo>
                  <a:lnTo>
                    <a:pt x="70" y="504"/>
                  </a:lnTo>
                  <a:lnTo>
                    <a:pt x="60" y="444"/>
                  </a:lnTo>
                  <a:lnTo>
                    <a:pt x="59" y="384"/>
                  </a:lnTo>
                  <a:lnTo>
                    <a:pt x="70" y="325"/>
                  </a:lnTo>
                  <a:lnTo>
                    <a:pt x="92" y="268"/>
                  </a:lnTo>
                  <a:lnTo>
                    <a:pt x="125" y="215"/>
                  </a:lnTo>
                  <a:lnTo>
                    <a:pt x="167" y="169"/>
                  </a:lnTo>
                  <a:lnTo>
                    <a:pt x="215" y="128"/>
                  </a:lnTo>
                  <a:lnTo>
                    <a:pt x="272" y="96"/>
                  </a:lnTo>
                  <a:lnTo>
                    <a:pt x="333" y="72"/>
                  </a:lnTo>
                  <a:lnTo>
                    <a:pt x="398" y="58"/>
                  </a:lnTo>
                  <a:lnTo>
                    <a:pt x="465" y="53"/>
                  </a:lnTo>
                  <a:lnTo>
                    <a:pt x="531" y="57"/>
                  </a:lnTo>
                  <a:lnTo>
                    <a:pt x="596" y="72"/>
                  </a:lnTo>
                  <a:lnTo>
                    <a:pt x="655" y="96"/>
                  </a:lnTo>
                  <a:lnTo>
                    <a:pt x="712" y="130"/>
                  </a:lnTo>
                  <a:lnTo>
                    <a:pt x="762" y="170"/>
                  </a:lnTo>
                  <a:lnTo>
                    <a:pt x="803" y="218"/>
                  </a:lnTo>
                  <a:lnTo>
                    <a:pt x="835" y="270"/>
                  </a:lnTo>
                  <a:lnTo>
                    <a:pt x="857" y="327"/>
                  </a:lnTo>
                  <a:lnTo>
                    <a:pt x="867" y="385"/>
                  </a:lnTo>
                  <a:lnTo>
                    <a:pt x="867" y="446"/>
                  </a:lnTo>
                  <a:lnTo>
                    <a:pt x="857" y="505"/>
                  </a:lnTo>
                  <a:lnTo>
                    <a:pt x="835" y="561"/>
                  </a:lnTo>
                  <a:lnTo>
                    <a:pt x="803" y="613"/>
                  </a:lnTo>
                  <a:lnTo>
                    <a:pt x="762" y="661"/>
                  </a:lnTo>
                  <a:lnTo>
                    <a:pt x="712" y="702"/>
                  </a:lnTo>
                  <a:lnTo>
                    <a:pt x="655" y="734"/>
                  </a:lnTo>
                  <a:lnTo>
                    <a:pt x="595" y="759"/>
                  </a:lnTo>
                  <a:lnTo>
                    <a:pt x="530" y="773"/>
                  </a:lnTo>
                  <a:lnTo>
                    <a:pt x="464" y="779"/>
                  </a:lnTo>
                  <a:lnTo>
                    <a:pt x="464" y="832"/>
                  </a:lnTo>
                  <a:lnTo>
                    <a:pt x="535" y="827"/>
                  </a:lnTo>
                  <a:lnTo>
                    <a:pt x="605" y="811"/>
                  </a:lnTo>
                  <a:lnTo>
                    <a:pt x="670" y="788"/>
                  </a:lnTo>
                  <a:lnTo>
                    <a:pt x="733" y="756"/>
                  </a:lnTo>
                  <a:lnTo>
                    <a:pt x="788" y="714"/>
                  </a:lnTo>
                  <a:lnTo>
                    <a:pt x="835" y="665"/>
                  </a:lnTo>
                  <a:lnTo>
                    <a:pt x="874" y="611"/>
                  </a:lnTo>
                  <a:lnTo>
                    <a:pt x="902" y="553"/>
                  </a:lnTo>
                  <a:lnTo>
                    <a:pt x="920" y="492"/>
                  </a:lnTo>
                  <a:lnTo>
                    <a:pt x="929" y="428"/>
                  </a:lnTo>
                  <a:lnTo>
                    <a:pt x="923" y="363"/>
                  </a:lnTo>
                  <a:lnTo>
                    <a:pt x="909" y="301"/>
                  </a:lnTo>
                  <a:lnTo>
                    <a:pt x="885" y="240"/>
                  </a:lnTo>
                  <a:lnTo>
                    <a:pt x="849" y="184"/>
                  </a:lnTo>
                  <a:lnTo>
                    <a:pt x="805" y="133"/>
                  </a:lnTo>
                  <a:lnTo>
                    <a:pt x="753" y="91"/>
                  </a:lnTo>
                  <a:lnTo>
                    <a:pt x="694" y="54"/>
                  </a:lnTo>
                  <a:lnTo>
                    <a:pt x="629" y="26"/>
                  </a:lnTo>
                  <a:lnTo>
                    <a:pt x="559" y="8"/>
                  </a:lnTo>
                  <a:lnTo>
                    <a:pt x="490" y="0"/>
                  </a:lnTo>
                  <a:lnTo>
                    <a:pt x="417" y="2"/>
                  </a:lnTo>
                  <a:lnTo>
                    <a:pt x="348" y="13"/>
                  </a:lnTo>
                  <a:lnTo>
                    <a:pt x="280" y="34"/>
                  </a:lnTo>
                  <a:lnTo>
                    <a:pt x="215" y="63"/>
                  </a:lnTo>
                  <a:lnTo>
                    <a:pt x="158" y="102"/>
                  </a:lnTo>
                  <a:lnTo>
                    <a:pt x="109" y="146"/>
                  </a:lnTo>
                  <a:lnTo>
                    <a:pt x="66" y="199"/>
                  </a:lnTo>
                  <a:lnTo>
                    <a:pt x="34" y="256"/>
                  </a:lnTo>
                  <a:lnTo>
                    <a:pt x="12" y="317"/>
                  </a:lnTo>
                  <a:lnTo>
                    <a:pt x="0" y="381"/>
                  </a:lnTo>
                  <a:lnTo>
                    <a:pt x="0" y="444"/>
                  </a:lnTo>
                  <a:lnTo>
                    <a:pt x="11" y="508"/>
                  </a:lnTo>
                  <a:lnTo>
                    <a:pt x="32" y="569"/>
                  </a:lnTo>
                  <a:lnTo>
                    <a:pt x="63" y="627"/>
                  </a:lnTo>
                  <a:lnTo>
                    <a:pt x="105" y="679"/>
                  </a:lnTo>
                  <a:lnTo>
                    <a:pt x="154" y="726"/>
                  </a:lnTo>
                  <a:lnTo>
                    <a:pt x="210" y="765"/>
                  </a:lnTo>
                  <a:lnTo>
                    <a:pt x="274" y="796"/>
                  </a:lnTo>
                  <a:lnTo>
                    <a:pt x="341" y="818"/>
                  </a:lnTo>
                  <a:lnTo>
                    <a:pt x="412" y="829"/>
                  </a:lnTo>
                  <a:lnTo>
                    <a:pt x="464" y="832"/>
                  </a:lnTo>
                  <a:lnTo>
                    <a:pt x="464" y="779"/>
                  </a:lnTo>
                  <a:lnTo>
                    <a:pt x="464" y="779"/>
                  </a:lnTo>
                  <a:lnTo>
                    <a:pt x="464" y="779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14" name="Freeform 66">
              <a:extLst>
                <a:ext uri="{FF2B5EF4-FFF2-40B4-BE49-F238E27FC236}">
                  <a16:creationId xmlns:a16="http://schemas.microsoft.com/office/drawing/2014/main" id="{A00779BF-922C-4CC7-925F-50347F128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" y="253"/>
              <a:ext cx="186" cy="166"/>
            </a:xfrm>
            <a:custGeom>
              <a:avLst/>
              <a:gdLst>
                <a:gd name="T0" fmla="*/ 462 w 929"/>
                <a:gd name="T1" fmla="*/ 779 h 832"/>
                <a:gd name="T2" fmla="*/ 330 w 929"/>
                <a:gd name="T3" fmla="*/ 759 h 832"/>
                <a:gd name="T4" fmla="*/ 212 w 929"/>
                <a:gd name="T5" fmla="*/ 701 h 832"/>
                <a:gd name="T6" fmla="*/ 123 w 929"/>
                <a:gd name="T7" fmla="*/ 612 h 832"/>
                <a:gd name="T8" fmla="*/ 70 w 929"/>
                <a:gd name="T9" fmla="*/ 504 h 832"/>
                <a:gd name="T10" fmla="*/ 59 w 929"/>
                <a:gd name="T11" fmla="*/ 384 h 832"/>
                <a:gd name="T12" fmla="*/ 92 w 929"/>
                <a:gd name="T13" fmla="*/ 268 h 832"/>
                <a:gd name="T14" fmla="*/ 167 w 929"/>
                <a:gd name="T15" fmla="*/ 169 h 832"/>
                <a:gd name="T16" fmla="*/ 272 w 929"/>
                <a:gd name="T17" fmla="*/ 96 h 832"/>
                <a:gd name="T18" fmla="*/ 398 w 929"/>
                <a:gd name="T19" fmla="*/ 58 h 832"/>
                <a:gd name="T20" fmla="*/ 531 w 929"/>
                <a:gd name="T21" fmla="*/ 57 h 832"/>
                <a:gd name="T22" fmla="*/ 655 w 929"/>
                <a:gd name="T23" fmla="*/ 96 h 832"/>
                <a:gd name="T24" fmla="*/ 762 w 929"/>
                <a:gd name="T25" fmla="*/ 170 h 832"/>
                <a:gd name="T26" fmla="*/ 835 w 929"/>
                <a:gd name="T27" fmla="*/ 270 h 832"/>
                <a:gd name="T28" fmla="*/ 867 w 929"/>
                <a:gd name="T29" fmla="*/ 385 h 832"/>
                <a:gd name="T30" fmla="*/ 857 w 929"/>
                <a:gd name="T31" fmla="*/ 505 h 832"/>
                <a:gd name="T32" fmla="*/ 803 w 929"/>
                <a:gd name="T33" fmla="*/ 613 h 832"/>
                <a:gd name="T34" fmla="*/ 712 w 929"/>
                <a:gd name="T35" fmla="*/ 702 h 832"/>
                <a:gd name="T36" fmla="*/ 595 w 929"/>
                <a:gd name="T37" fmla="*/ 759 h 832"/>
                <a:gd name="T38" fmla="*/ 464 w 929"/>
                <a:gd name="T39" fmla="*/ 779 h 832"/>
                <a:gd name="T40" fmla="*/ 535 w 929"/>
                <a:gd name="T41" fmla="*/ 827 h 832"/>
                <a:gd name="T42" fmla="*/ 670 w 929"/>
                <a:gd name="T43" fmla="*/ 788 h 832"/>
                <a:gd name="T44" fmla="*/ 788 w 929"/>
                <a:gd name="T45" fmla="*/ 714 h 832"/>
                <a:gd name="T46" fmla="*/ 874 w 929"/>
                <a:gd name="T47" fmla="*/ 611 h 832"/>
                <a:gd name="T48" fmla="*/ 920 w 929"/>
                <a:gd name="T49" fmla="*/ 492 h 832"/>
                <a:gd name="T50" fmla="*/ 923 w 929"/>
                <a:gd name="T51" fmla="*/ 363 h 832"/>
                <a:gd name="T52" fmla="*/ 885 w 929"/>
                <a:gd name="T53" fmla="*/ 240 h 832"/>
                <a:gd name="T54" fmla="*/ 805 w 929"/>
                <a:gd name="T55" fmla="*/ 133 h 832"/>
                <a:gd name="T56" fmla="*/ 694 w 929"/>
                <a:gd name="T57" fmla="*/ 54 h 832"/>
                <a:gd name="T58" fmla="*/ 559 w 929"/>
                <a:gd name="T59" fmla="*/ 8 h 832"/>
                <a:gd name="T60" fmla="*/ 417 w 929"/>
                <a:gd name="T61" fmla="*/ 2 h 832"/>
                <a:gd name="T62" fmla="*/ 280 w 929"/>
                <a:gd name="T63" fmla="*/ 34 h 832"/>
                <a:gd name="T64" fmla="*/ 158 w 929"/>
                <a:gd name="T65" fmla="*/ 102 h 832"/>
                <a:gd name="T66" fmla="*/ 66 w 929"/>
                <a:gd name="T67" fmla="*/ 199 h 832"/>
                <a:gd name="T68" fmla="*/ 12 w 929"/>
                <a:gd name="T69" fmla="*/ 317 h 832"/>
                <a:gd name="T70" fmla="*/ 0 w 929"/>
                <a:gd name="T71" fmla="*/ 444 h 832"/>
                <a:gd name="T72" fmla="*/ 32 w 929"/>
                <a:gd name="T73" fmla="*/ 569 h 832"/>
                <a:gd name="T74" fmla="*/ 105 w 929"/>
                <a:gd name="T75" fmla="*/ 679 h 832"/>
                <a:gd name="T76" fmla="*/ 210 w 929"/>
                <a:gd name="T77" fmla="*/ 765 h 832"/>
                <a:gd name="T78" fmla="*/ 341 w 929"/>
                <a:gd name="T79" fmla="*/ 818 h 832"/>
                <a:gd name="T80" fmla="*/ 464 w 929"/>
                <a:gd name="T81" fmla="*/ 832 h 832"/>
                <a:gd name="T82" fmla="*/ 464 w 929"/>
                <a:gd name="T83" fmla="*/ 779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9" h="832">
                  <a:moveTo>
                    <a:pt x="464" y="779"/>
                  </a:moveTo>
                  <a:lnTo>
                    <a:pt x="462" y="779"/>
                  </a:lnTo>
                  <a:lnTo>
                    <a:pt x="394" y="773"/>
                  </a:lnTo>
                  <a:lnTo>
                    <a:pt x="330" y="759"/>
                  </a:lnTo>
                  <a:lnTo>
                    <a:pt x="269" y="733"/>
                  </a:lnTo>
                  <a:lnTo>
                    <a:pt x="212" y="701"/>
                  </a:lnTo>
                  <a:lnTo>
                    <a:pt x="165" y="660"/>
                  </a:lnTo>
                  <a:lnTo>
                    <a:pt x="123" y="612"/>
                  </a:lnTo>
                  <a:lnTo>
                    <a:pt x="92" y="560"/>
                  </a:lnTo>
                  <a:lnTo>
                    <a:pt x="70" y="504"/>
                  </a:lnTo>
                  <a:lnTo>
                    <a:pt x="60" y="444"/>
                  </a:lnTo>
                  <a:lnTo>
                    <a:pt x="59" y="384"/>
                  </a:lnTo>
                  <a:lnTo>
                    <a:pt x="70" y="325"/>
                  </a:lnTo>
                  <a:lnTo>
                    <a:pt x="92" y="268"/>
                  </a:lnTo>
                  <a:lnTo>
                    <a:pt x="125" y="215"/>
                  </a:lnTo>
                  <a:lnTo>
                    <a:pt x="167" y="169"/>
                  </a:lnTo>
                  <a:lnTo>
                    <a:pt x="215" y="128"/>
                  </a:lnTo>
                  <a:lnTo>
                    <a:pt x="272" y="96"/>
                  </a:lnTo>
                  <a:lnTo>
                    <a:pt x="333" y="72"/>
                  </a:lnTo>
                  <a:lnTo>
                    <a:pt x="398" y="58"/>
                  </a:lnTo>
                  <a:lnTo>
                    <a:pt x="465" y="53"/>
                  </a:lnTo>
                  <a:lnTo>
                    <a:pt x="531" y="57"/>
                  </a:lnTo>
                  <a:lnTo>
                    <a:pt x="596" y="72"/>
                  </a:lnTo>
                  <a:lnTo>
                    <a:pt x="655" y="96"/>
                  </a:lnTo>
                  <a:lnTo>
                    <a:pt x="712" y="130"/>
                  </a:lnTo>
                  <a:lnTo>
                    <a:pt x="762" y="170"/>
                  </a:lnTo>
                  <a:lnTo>
                    <a:pt x="803" y="218"/>
                  </a:lnTo>
                  <a:lnTo>
                    <a:pt x="835" y="270"/>
                  </a:lnTo>
                  <a:lnTo>
                    <a:pt x="857" y="327"/>
                  </a:lnTo>
                  <a:lnTo>
                    <a:pt x="867" y="385"/>
                  </a:lnTo>
                  <a:lnTo>
                    <a:pt x="867" y="446"/>
                  </a:lnTo>
                  <a:lnTo>
                    <a:pt x="857" y="505"/>
                  </a:lnTo>
                  <a:lnTo>
                    <a:pt x="835" y="561"/>
                  </a:lnTo>
                  <a:lnTo>
                    <a:pt x="803" y="613"/>
                  </a:lnTo>
                  <a:lnTo>
                    <a:pt x="762" y="661"/>
                  </a:lnTo>
                  <a:lnTo>
                    <a:pt x="712" y="702"/>
                  </a:lnTo>
                  <a:lnTo>
                    <a:pt x="655" y="734"/>
                  </a:lnTo>
                  <a:lnTo>
                    <a:pt x="595" y="759"/>
                  </a:lnTo>
                  <a:lnTo>
                    <a:pt x="530" y="773"/>
                  </a:lnTo>
                  <a:lnTo>
                    <a:pt x="464" y="779"/>
                  </a:lnTo>
                  <a:lnTo>
                    <a:pt x="464" y="832"/>
                  </a:lnTo>
                  <a:lnTo>
                    <a:pt x="535" y="827"/>
                  </a:lnTo>
                  <a:lnTo>
                    <a:pt x="605" y="811"/>
                  </a:lnTo>
                  <a:lnTo>
                    <a:pt x="670" y="788"/>
                  </a:lnTo>
                  <a:lnTo>
                    <a:pt x="733" y="756"/>
                  </a:lnTo>
                  <a:lnTo>
                    <a:pt x="788" y="714"/>
                  </a:lnTo>
                  <a:lnTo>
                    <a:pt x="835" y="665"/>
                  </a:lnTo>
                  <a:lnTo>
                    <a:pt x="874" y="611"/>
                  </a:lnTo>
                  <a:lnTo>
                    <a:pt x="902" y="553"/>
                  </a:lnTo>
                  <a:lnTo>
                    <a:pt x="920" y="492"/>
                  </a:lnTo>
                  <a:lnTo>
                    <a:pt x="929" y="428"/>
                  </a:lnTo>
                  <a:lnTo>
                    <a:pt x="923" y="363"/>
                  </a:lnTo>
                  <a:lnTo>
                    <a:pt x="909" y="301"/>
                  </a:lnTo>
                  <a:lnTo>
                    <a:pt x="885" y="240"/>
                  </a:lnTo>
                  <a:lnTo>
                    <a:pt x="849" y="184"/>
                  </a:lnTo>
                  <a:lnTo>
                    <a:pt x="805" y="133"/>
                  </a:lnTo>
                  <a:lnTo>
                    <a:pt x="753" y="91"/>
                  </a:lnTo>
                  <a:lnTo>
                    <a:pt x="694" y="54"/>
                  </a:lnTo>
                  <a:lnTo>
                    <a:pt x="629" y="26"/>
                  </a:lnTo>
                  <a:lnTo>
                    <a:pt x="559" y="8"/>
                  </a:lnTo>
                  <a:lnTo>
                    <a:pt x="490" y="0"/>
                  </a:lnTo>
                  <a:lnTo>
                    <a:pt x="417" y="2"/>
                  </a:lnTo>
                  <a:lnTo>
                    <a:pt x="348" y="13"/>
                  </a:lnTo>
                  <a:lnTo>
                    <a:pt x="280" y="34"/>
                  </a:lnTo>
                  <a:lnTo>
                    <a:pt x="215" y="63"/>
                  </a:lnTo>
                  <a:lnTo>
                    <a:pt x="158" y="102"/>
                  </a:lnTo>
                  <a:lnTo>
                    <a:pt x="109" y="146"/>
                  </a:lnTo>
                  <a:lnTo>
                    <a:pt x="66" y="199"/>
                  </a:lnTo>
                  <a:lnTo>
                    <a:pt x="34" y="256"/>
                  </a:lnTo>
                  <a:lnTo>
                    <a:pt x="12" y="317"/>
                  </a:lnTo>
                  <a:lnTo>
                    <a:pt x="0" y="381"/>
                  </a:lnTo>
                  <a:lnTo>
                    <a:pt x="0" y="444"/>
                  </a:lnTo>
                  <a:lnTo>
                    <a:pt x="11" y="508"/>
                  </a:lnTo>
                  <a:lnTo>
                    <a:pt x="32" y="569"/>
                  </a:lnTo>
                  <a:lnTo>
                    <a:pt x="63" y="627"/>
                  </a:lnTo>
                  <a:lnTo>
                    <a:pt x="105" y="679"/>
                  </a:lnTo>
                  <a:lnTo>
                    <a:pt x="154" y="726"/>
                  </a:lnTo>
                  <a:lnTo>
                    <a:pt x="210" y="765"/>
                  </a:lnTo>
                  <a:lnTo>
                    <a:pt x="274" y="796"/>
                  </a:lnTo>
                  <a:lnTo>
                    <a:pt x="341" y="818"/>
                  </a:lnTo>
                  <a:lnTo>
                    <a:pt x="412" y="829"/>
                  </a:lnTo>
                  <a:lnTo>
                    <a:pt x="464" y="832"/>
                  </a:lnTo>
                  <a:lnTo>
                    <a:pt x="464" y="779"/>
                  </a:lnTo>
                  <a:lnTo>
                    <a:pt x="464" y="77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15" name="Freeform 67">
              <a:extLst>
                <a:ext uri="{FF2B5EF4-FFF2-40B4-BE49-F238E27FC236}">
                  <a16:creationId xmlns:a16="http://schemas.microsoft.com/office/drawing/2014/main" id="{1CE225A0-789B-C9E4-4BF1-6361181D2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" y="261"/>
              <a:ext cx="167" cy="150"/>
            </a:xfrm>
            <a:custGeom>
              <a:avLst/>
              <a:gdLst>
                <a:gd name="T0" fmla="*/ 833 w 833"/>
                <a:gd name="T1" fmla="*/ 372 h 747"/>
                <a:gd name="T2" fmla="*/ 829 w 833"/>
                <a:gd name="T3" fmla="*/ 313 h 747"/>
                <a:gd name="T4" fmla="*/ 811 w 833"/>
                <a:gd name="T5" fmla="*/ 254 h 747"/>
                <a:gd name="T6" fmla="*/ 784 w 833"/>
                <a:gd name="T7" fmla="*/ 198 h 747"/>
                <a:gd name="T8" fmla="*/ 748 w 833"/>
                <a:gd name="T9" fmla="*/ 147 h 747"/>
                <a:gd name="T10" fmla="*/ 703 w 833"/>
                <a:gd name="T11" fmla="*/ 102 h 747"/>
                <a:gd name="T12" fmla="*/ 651 w 833"/>
                <a:gd name="T13" fmla="*/ 64 h 747"/>
                <a:gd name="T14" fmla="*/ 591 w 833"/>
                <a:gd name="T15" fmla="*/ 33 h 747"/>
                <a:gd name="T16" fmla="*/ 528 w 833"/>
                <a:gd name="T17" fmla="*/ 12 h 747"/>
                <a:gd name="T18" fmla="*/ 461 w 833"/>
                <a:gd name="T19" fmla="*/ 2 h 747"/>
                <a:gd name="T20" fmla="*/ 393 w 833"/>
                <a:gd name="T21" fmla="*/ 0 h 747"/>
                <a:gd name="T22" fmla="*/ 325 w 833"/>
                <a:gd name="T23" fmla="*/ 9 h 747"/>
                <a:gd name="T24" fmla="*/ 262 w 833"/>
                <a:gd name="T25" fmla="*/ 26 h 747"/>
                <a:gd name="T26" fmla="*/ 200 w 833"/>
                <a:gd name="T27" fmla="*/ 53 h 747"/>
                <a:gd name="T28" fmla="*/ 145 w 833"/>
                <a:gd name="T29" fmla="*/ 88 h 747"/>
                <a:gd name="T30" fmla="*/ 97 w 833"/>
                <a:gd name="T31" fmla="*/ 132 h 747"/>
                <a:gd name="T32" fmla="*/ 58 w 833"/>
                <a:gd name="T33" fmla="*/ 182 h 747"/>
                <a:gd name="T34" fmla="*/ 27 w 833"/>
                <a:gd name="T35" fmla="*/ 235 h 747"/>
                <a:gd name="T36" fmla="*/ 8 w 833"/>
                <a:gd name="T37" fmla="*/ 294 h 747"/>
                <a:gd name="T38" fmla="*/ 0 w 833"/>
                <a:gd name="T39" fmla="*/ 355 h 747"/>
                <a:gd name="T40" fmla="*/ 2 w 833"/>
                <a:gd name="T41" fmla="*/ 416 h 747"/>
                <a:gd name="T42" fmla="*/ 14 w 833"/>
                <a:gd name="T43" fmla="*/ 475 h 747"/>
                <a:gd name="T44" fmla="*/ 38 w 833"/>
                <a:gd name="T45" fmla="*/ 532 h 747"/>
                <a:gd name="T46" fmla="*/ 73 w 833"/>
                <a:gd name="T47" fmla="*/ 585 h 747"/>
                <a:gd name="T48" fmla="*/ 115 w 833"/>
                <a:gd name="T49" fmla="*/ 631 h 747"/>
                <a:gd name="T50" fmla="*/ 165 w 833"/>
                <a:gd name="T51" fmla="*/ 673 h 747"/>
                <a:gd name="T52" fmla="*/ 222 w 833"/>
                <a:gd name="T53" fmla="*/ 705 h 747"/>
                <a:gd name="T54" fmla="*/ 285 w 833"/>
                <a:gd name="T55" fmla="*/ 728 h 747"/>
                <a:gd name="T56" fmla="*/ 351 w 833"/>
                <a:gd name="T57" fmla="*/ 743 h 747"/>
                <a:gd name="T58" fmla="*/ 418 w 833"/>
                <a:gd name="T59" fmla="*/ 747 h 747"/>
                <a:gd name="T60" fmla="*/ 488 w 833"/>
                <a:gd name="T61" fmla="*/ 742 h 747"/>
                <a:gd name="T62" fmla="*/ 552 w 833"/>
                <a:gd name="T63" fmla="*/ 727 h 747"/>
                <a:gd name="T64" fmla="*/ 614 w 833"/>
                <a:gd name="T65" fmla="*/ 702 h 747"/>
                <a:gd name="T66" fmla="*/ 670 w 833"/>
                <a:gd name="T67" fmla="*/ 669 h 747"/>
                <a:gd name="T68" fmla="*/ 721 w 833"/>
                <a:gd name="T69" fmla="*/ 628 h 747"/>
                <a:gd name="T70" fmla="*/ 765 w 833"/>
                <a:gd name="T71" fmla="*/ 582 h 747"/>
                <a:gd name="T72" fmla="*/ 797 w 833"/>
                <a:gd name="T73" fmla="*/ 528 h 747"/>
                <a:gd name="T74" fmla="*/ 820 w 833"/>
                <a:gd name="T75" fmla="*/ 470 h 747"/>
                <a:gd name="T76" fmla="*/ 831 w 833"/>
                <a:gd name="T77" fmla="*/ 411 h 747"/>
                <a:gd name="T78" fmla="*/ 833 w 833"/>
                <a:gd name="T79" fmla="*/ 372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33" h="747">
                  <a:moveTo>
                    <a:pt x="833" y="372"/>
                  </a:moveTo>
                  <a:lnTo>
                    <a:pt x="829" y="313"/>
                  </a:lnTo>
                  <a:lnTo>
                    <a:pt x="811" y="254"/>
                  </a:lnTo>
                  <a:lnTo>
                    <a:pt x="784" y="198"/>
                  </a:lnTo>
                  <a:lnTo>
                    <a:pt x="748" y="147"/>
                  </a:lnTo>
                  <a:lnTo>
                    <a:pt x="703" y="102"/>
                  </a:lnTo>
                  <a:lnTo>
                    <a:pt x="651" y="64"/>
                  </a:lnTo>
                  <a:lnTo>
                    <a:pt x="591" y="33"/>
                  </a:lnTo>
                  <a:lnTo>
                    <a:pt x="528" y="12"/>
                  </a:lnTo>
                  <a:lnTo>
                    <a:pt x="461" y="2"/>
                  </a:lnTo>
                  <a:lnTo>
                    <a:pt x="393" y="0"/>
                  </a:lnTo>
                  <a:lnTo>
                    <a:pt x="325" y="9"/>
                  </a:lnTo>
                  <a:lnTo>
                    <a:pt x="262" y="26"/>
                  </a:lnTo>
                  <a:lnTo>
                    <a:pt x="200" y="53"/>
                  </a:lnTo>
                  <a:lnTo>
                    <a:pt x="145" y="88"/>
                  </a:lnTo>
                  <a:lnTo>
                    <a:pt x="97" y="132"/>
                  </a:lnTo>
                  <a:lnTo>
                    <a:pt x="58" y="182"/>
                  </a:lnTo>
                  <a:lnTo>
                    <a:pt x="27" y="235"/>
                  </a:lnTo>
                  <a:lnTo>
                    <a:pt x="8" y="294"/>
                  </a:lnTo>
                  <a:lnTo>
                    <a:pt x="0" y="355"/>
                  </a:lnTo>
                  <a:lnTo>
                    <a:pt x="2" y="416"/>
                  </a:lnTo>
                  <a:lnTo>
                    <a:pt x="14" y="475"/>
                  </a:lnTo>
                  <a:lnTo>
                    <a:pt x="38" y="532"/>
                  </a:lnTo>
                  <a:lnTo>
                    <a:pt x="73" y="585"/>
                  </a:lnTo>
                  <a:lnTo>
                    <a:pt x="115" y="631"/>
                  </a:lnTo>
                  <a:lnTo>
                    <a:pt x="165" y="673"/>
                  </a:lnTo>
                  <a:lnTo>
                    <a:pt x="222" y="705"/>
                  </a:lnTo>
                  <a:lnTo>
                    <a:pt x="285" y="728"/>
                  </a:lnTo>
                  <a:lnTo>
                    <a:pt x="351" y="743"/>
                  </a:lnTo>
                  <a:lnTo>
                    <a:pt x="418" y="747"/>
                  </a:lnTo>
                  <a:lnTo>
                    <a:pt x="488" y="742"/>
                  </a:lnTo>
                  <a:lnTo>
                    <a:pt x="552" y="727"/>
                  </a:lnTo>
                  <a:lnTo>
                    <a:pt x="614" y="702"/>
                  </a:lnTo>
                  <a:lnTo>
                    <a:pt x="670" y="669"/>
                  </a:lnTo>
                  <a:lnTo>
                    <a:pt x="721" y="628"/>
                  </a:lnTo>
                  <a:lnTo>
                    <a:pt x="765" y="582"/>
                  </a:lnTo>
                  <a:lnTo>
                    <a:pt x="797" y="528"/>
                  </a:lnTo>
                  <a:lnTo>
                    <a:pt x="820" y="470"/>
                  </a:lnTo>
                  <a:lnTo>
                    <a:pt x="831" y="411"/>
                  </a:lnTo>
                  <a:lnTo>
                    <a:pt x="833" y="37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16" name="Freeform 68">
              <a:extLst>
                <a:ext uri="{FF2B5EF4-FFF2-40B4-BE49-F238E27FC236}">
                  <a16:creationId xmlns:a16="http://schemas.microsoft.com/office/drawing/2014/main" id="{101A165D-2ED1-6AC6-7924-598BB1269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" y="255"/>
              <a:ext cx="182" cy="163"/>
            </a:xfrm>
            <a:custGeom>
              <a:avLst/>
              <a:gdLst>
                <a:gd name="T0" fmla="*/ 908 w 909"/>
                <a:gd name="T1" fmla="*/ 406 h 815"/>
                <a:gd name="T2" fmla="*/ 903 w 909"/>
                <a:gd name="T3" fmla="*/ 344 h 815"/>
                <a:gd name="T4" fmla="*/ 887 w 909"/>
                <a:gd name="T5" fmla="*/ 283 h 815"/>
                <a:gd name="T6" fmla="*/ 860 w 909"/>
                <a:gd name="T7" fmla="*/ 223 h 815"/>
                <a:gd name="T8" fmla="*/ 822 w 909"/>
                <a:gd name="T9" fmla="*/ 170 h 815"/>
                <a:gd name="T10" fmla="*/ 776 w 909"/>
                <a:gd name="T11" fmla="*/ 121 h 815"/>
                <a:gd name="T12" fmla="*/ 724 w 909"/>
                <a:gd name="T13" fmla="*/ 79 h 815"/>
                <a:gd name="T14" fmla="*/ 663 w 909"/>
                <a:gd name="T15" fmla="*/ 46 h 815"/>
                <a:gd name="T16" fmla="*/ 598 w 909"/>
                <a:gd name="T17" fmla="*/ 21 h 815"/>
                <a:gd name="T18" fmla="*/ 530 w 909"/>
                <a:gd name="T19" fmla="*/ 5 h 815"/>
                <a:gd name="T20" fmla="*/ 459 w 909"/>
                <a:gd name="T21" fmla="*/ 0 h 815"/>
                <a:gd name="T22" fmla="*/ 389 w 909"/>
                <a:gd name="T23" fmla="*/ 4 h 815"/>
                <a:gd name="T24" fmla="*/ 320 w 909"/>
                <a:gd name="T25" fmla="*/ 18 h 815"/>
                <a:gd name="T26" fmla="*/ 255 w 909"/>
                <a:gd name="T27" fmla="*/ 42 h 815"/>
                <a:gd name="T28" fmla="*/ 193 w 909"/>
                <a:gd name="T29" fmla="*/ 74 h 815"/>
                <a:gd name="T30" fmla="*/ 138 w 909"/>
                <a:gd name="T31" fmla="*/ 114 h 815"/>
                <a:gd name="T32" fmla="*/ 91 w 909"/>
                <a:gd name="T33" fmla="*/ 162 h 815"/>
                <a:gd name="T34" fmla="*/ 53 w 909"/>
                <a:gd name="T35" fmla="*/ 216 h 815"/>
                <a:gd name="T36" fmla="*/ 25 w 909"/>
                <a:gd name="T37" fmla="*/ 273 h 815"/>
                <a:gd name="T38" fmla="*/ 7 w 909"/>
                <a:gd name="T39" fmla="*/ 334 h 815"/>
                <a:gd name="T40" fmla="*/ 0 w 909"/>
                <a:gd name="T41" fmla="*/ 397 h 815"/>
                <a:gd name="T42" fmla="*/ 3 w 909"/>
                <a:gd name="T43" fmla="*/ 461 h 815"/>
                <a:gd name="T44" fmla="*/ 19 w 909"/>
                <a:gd name="T45" fmla="*/ 523 h 815"/>
                <a:gd name="T46" fmla="*/ 43 w 909"/>
                <a:gd name="T47" fmla="*/ 582 h 815"/>
                <a:gd name="T48" fmla="*/ 79 w 909"/>
                <a:gd name="T49" fmla="*/ 637 h 815"/>
                <a:gd name="T50" fmla="*/ 124 w 909"/>
                <a:gd name="T51" fmla="*/ 687 h 815"/>
                <a:gd name="T52" fmla="*/ 176 w 909"/>
                <a:gd name="T53" fmla="*/ 728 h 815"/>
                <a:gd name="T54" fmla="*/ 236 w 909"/>
                <a:gd name="T55" fmla="*/ 764 h 815"/>
                <a:gd name="T56" fmla="*/ 300 w 909"/>
                <a:gd name="T57" fmla="*/ 791 h 815"/>
                <a:gd name="T58" fmla="*/ 367 w 909"/>
                <a:gd name="T59" fmla="*/ 807 h 815"/>
                <a:gd name="T60" fmla="*/ 438 w 909"/>
                <a:gd name="T61" fmla="*/ 815 h 815"/>
                <a:gd name="T62" fmla="*/ 508 w 909"/>
                <a:gd name="T63" fmla="*/ 812 h 815"/>
                <a:gd name="T64" fmla="*/ 579 w 909"/>
                <a:gd name="T65" fmla="*/ 799 h 815"/>
                <a:gd name="T66" fmla="*/ 644 w 909"/>
                <a:gd name="T67" fmla="*/ 777 h 815"/>
                <a:gd name="T68" fmla="*/ 707 w 909"/>
                <a:gd name="T69" fmla="*/ 747 h 815"/>
                <a:gd name="T70" fmla="*/ 762 w 909"/>
                <a:gd name="T71" fmla="*/ 707 h 815"/>
                <a:gd name="T72" fmla="*/ 810 w 909"/>
                <a:gd name="T73" fmla="*/ 659 h 815"/>
                <a:gd name="T74" fmla="*/ 849 w 909"/>
                <a:gd name="T75" fmla="*/ 608 h 815"/>
                <a:gd name="T76" fmla="*/ 879 w 909"/>
                <a:gd name="T77" fmla="*/ 550 h 815"/>
                <a:gd name="T78" fmla="*/ 899 w 909"/>
                <a:gd name="T79" fmla="*/ 489 h 815"/>
                <a:gd name="T80" fmla="*/ 908 w 909"/>
                <a:gd name="T81" fmla="*/ 427 h 815"/>
                <a:gd name="T82" fmla="*/ 909 w 909"/>
                <a:gd name="T83" fmla="*/ 406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09" h="815">
                  <a:moveTo>
                    <a:pt x="908" y="406"/>
                  </a:moveTo>
                  <a:lnTo>
                    <a:pt x="903" y="344"/>
                  </a:lnTo>
                  <a:lnTo>
                    <a:pt x="887" y="283"/>
                  </a:lnTo>
                  <a:lnTo>
                    <a:pt x="860" y="223"/>
                  </a:lnTo>
                  <a:lnTo>
                    <a:pt x="822" y="170"/>
                  </a:lnTo>
                  <a:lnTo>
                    <a:pt x="776" y="121"/>
                  </a:lnTo>
                  <a:lnTo>
                    <a:pt x="724" y="79"/>
                  </a:lnTo>
                  <a:lnTo>
                    <a:pt x="663" y="46"/>
                  </a:lnTo>
                  <a:lnTo>
                    <a:pt x="598" y="21"/>
                  </a:lnTo>
                  <a:lnTo>
                    <a:pt x="530" y="5"/>
                  </a:lnTo>
                  <a:lnTo>
                    <a:pt x="459" y="0"/>
                  </a:lnTo>
                  <a:lnTo>
                    <a:pt x="389" y="4"/>
                  </a:lnTo>
                  <a:lnTo>
                    <a:pt x="320" y="18"/>
                  </a:lnTo>
                  <a:lnTo>
                    <a:pt x="255" y="42"/>
                  </a:lnTo>
                  <a:lnTo>
                    <a:pt x="193" y="74"/>
                  </a:lnTo>
                  <a:lnTo>
                    <a:pt x="138" y="114"/>
                  </a:lnTo>
                  <a:lnTo>
                    <a:pt x="91" y="162"/>
                  </a:lnTo>
                  <a:lnTo>
                    <a:pt x="53" y="216"/>
                  </a:lnTo>
                  <a:lnTo>
                    <a:pt x="25" y="273"/>
                  </a:lnTo>
                  <a:lnTo>
                    <a:pt x="7" y="334"/>
                  </a:lnTo>
                  <a:lnTo>
                    <a:pt x="0" y="397"/>
                  </a:lnTo>
                  <a:lnTo>
                    <a:pt x="3" y="461"/>
                  </a:lnTo>
                  <a:lnTo>
                    <a:pt x="19" y="523"/>
                  </a:lnTo>
                  <a:lnTo>
                    <a:pt x="43" y="582"/>
                  </a:lnTo>
                  <a:lnTo>
                    <a:pt x="79" y="637"/>
                  </a:lnTo>
                  <a:lnTo>
                    <a:pt x="124" y="687"/>
                  </a:lnTo>
                  <a:lnTo>
                    <a:pt x="176" y="728"/>
                  </a:lnTo>
                  <a:lnTo>
                    <a:pt x="236" y="764"/>
                  </a:lnTo>
                  <a:lnTo>
                    <a:pt x="300" y="791"/>
                  </a:lnTo>
                  <a:lnTo>
                    <a:pt x="367" y="807"/>
                  </a:lnTo>
                  <a:lnTo>
                    <a:pt x="438" y="815"/>
                  </a:lnTo>
                  <a:lnTo>
                    <a:pt x="508" y="812"/>
                  </a:lnTo>
                  <a:lnTo>
                    <a:pt x="579" y="799"/>
                  </a:lnTo>
                  <a:lnTo>
                    <a:pt x="644" y="777"/>
                  </a:lnTo>
                  <a:lnTo>
                    <a:pt x="707" y="747"/>
                  </a:lnTo>
                  <a:lnTo>
                    <a:pt x="762" y="707"/>
                  </a:lnTo>
                  <a:lnTo>
                    <a:pt x="810" y="659"/>
                  </a:lnTo>
                  <a:lnTo>
                    <a:pt x="849" y="608"/>
                  </a:lnTo>
                  <a:lnTo>
                    <a:pt x="879" y="550"/>
                  </a:lnTo>
                  <a:lnTo>
                    <a:pt x="899" y="489"/>
                  </a:lnTo>
                  <a:lnTo>
                    <a:pt x="908" y="427"/>
                  </a:lnTo>
                  <a:lnTo>
                    <a:pt x="909" y="40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17" name="Freeform 69">
              <a:extLst>
                <a:ext uri="{FF2B5EF4-FFF2-40B4-BE49-F238E27FC236}">
                  <a16:creationId xmlns:a16="http://schemas.microsoft.com/office/drawing/2014/main" id="{40AECA95-C97D-34A8-F3E0-847858553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" y="251"/>
              <a:ext cx="14" cy="31"/>
            </a:xfrm>
            <a:custGeom>
              <a:avLst/>
              <a:gdLst>
                <a:gd name="T0" fmla="*/ 0 w 71"/>
                <a:gd name="T1" fmla="*/ 152 h 152"/>
                <a:gd name="T2" fmla="*/ 1 w 71"/>
                <a:gd name="T3" fmla="*/ 2 h 152"/>
                <a:gd name="T4" fmla="*/ 4 w 71"/>
                <a:gd name="T5" fmla="*/ 2 h 152"/>
                <a:gd name="T6" fmla="*/ 38 w 71"/>
                <a:gd name="T7" fmla="*/ 0 h 152"/>
                <a:gd name="T8" fmla="*/ 67 w 71"/>
                <a:gd name="T9" fmla="*/ 2 h 152"/>
                <a:gd name="T10" fmla="*/ 71 w 71"/>
                <a:gd name="T11" fmla="*/ 5 h 152"/>
                <a:gd name="T12" fmla="*/ 71 w 71"/>
                <a:gd name="T13" fmla="*/ 152 h 152"/>
                <a:gd name="T14" fmla="*/ 1 w 71"/>
                <a:gd name="T15" fmla="*/ 152 h 152"/>
                <a:gd name="T16" fmla="*/ 1 w 71"/>
                <a:gd name="T17" fmla="*/ 152 h 152"/>
                <a:gd name="T18" fmla="*/ 0 w 71"/>
                <a:gd name="T1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152">
                  <a:moveTo>
                    <a:pt x="0" y="152"/>
                  </a:moveTo>
                  <a:lnTo>
                    <a:pt x="1" y="2"/>
                  </a:lnTo>
                  <a:lnTo>
                    <a:pt x="4" y="2"/>
                  </a:lnTo>
                  <a:lnTo>
                    <a:pt x="38" y="0"/>
                  </a:lnTo>
                  <a:lnTo>
                    <a:pt x="67" y="2"/>
                  </a:lnTo>
                  <a:lnTo>
                    <a:pt x="71" y="5"/>
                  </a:lnTo>
                  <a:lnTo>
                    <a:pt x="71" y="152"/>
                  </a:lnTo>
                  <a:lnTo>
                    <a:pt x="1" y="152"/>
                  </a:lnTo>
                  <a:lnTo>
                    <a:pt x="1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18" name="Freeform 70">
              <a:extLst>
                <a:ext uri="{FF2B5EF4-FFF2-40B4-BE49-F238E27FC236}">
                  <a16:creationId xmlns:a16="http://schemas.microsoft.com/office/drawing/2014/main" id="{6413DBB9-CCA6-0CD2-F996-C9D81F9D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" y="251"/>
              <a:ext cx="14" cy="31"/>
            </a:xfrm>
            <a:custGeom>
              <a:avLst/>
              <a:gdLst>
                <a:gd name="T0" fmla="*/ 0 w 71"/>
                <a:gd name="T1" fmla="*/ 152 h 152"/>
                <a:gd name="T2" fmla="*/ 1 w 71"/>
                <a:gd name="T3" fmla="*/ 2 h 152"/>
                <a:gd name="T4" fmla="*/ 4 w 71"/>
                <a:gd name="T5" fmla="*/ 2 h 152"/>
                <a:gd name="T6" fmla="*/ 38 w 71"/>
                <a:gd name="T7" fmla="*/ 0 h 152"/>
                <a:gd name="T8" fmla="*/ 67 w 71"/>
                <a:gd name="T9" fmla="*/ 2 h 152"/>
                <a:gd name="T10" fmla="*/ 71 w 71"/>
                <a:gd name="T11" fmla="*/ 5 h 152"/>
                <a:gd name="T12" fmla="*/ 71 w 71"/>
                <a:gd name="T13" fmla="*/ 152 h 152"/>
                <a:gd name="T14" fmla="*/ 1 w 71"/>
                <a:gd name="T15" fmla="*/ 152 h 152"/>
                <a:gd name="T16" fmla="*/ 1 w 71"/>
                <a:gd name="T17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52">
                  <a:moveTo>
                    <a:pt x="0" y="152"/>
                  </a:moveTo>
                  <a:lnTo>
                    <a:pt x="1" y="2"/>
                  </a:lnTo>
                  <a:lnTo>
                    <a:pt x="4" y="2"/>
                  </a:lnTo>
                  <a:lnTo>
                    <a:pt x="38" y="0"/>
                  </a:lnTo>
                  <a:lnTo>
                    <a:pt x="67" y="2"/>
                  </a:lnTo>
                  <a:lnTo>
                    <a:pt x="71" y="5"/>
                  </a:lnTo>
                  <a:lnTo>
                    <a:pt x="71" y="152"/>
                  </a:lnTo>
                  <a:lnTo>
                    <a:pt x="1" y="152"/>
                  </a:lnTo>
                  <a:lnTo>
                    <a:pt x="1" y="15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19" name="Line 71">
              <a:extLst>
                <a:ext uri="{FF2B5EF4-FFF2-40B4-BE49-F238E27FC236}">
                  <a16:creationId xmlns:a16="http://schemas.microsoft.com/office/drawing/2014/main" id="{5742ABFE-4305-27DE-3149-35652F6C54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5" y="252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20" name="Line 72">
              <a:extLst>
                <a:ext uri="{FF2B5EF4-FFF2-40B4-BE49-F238E27FC236}">
                  <a16:creationId xmlns:a16="http://schemas.microsoft.com/office/drawing/2014/main" id="{C3C7AF19-44EA-1C79-2D2D-68E5A92FDB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2" y="252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21" name="Freeform 73">
              <a:extLst>
                <a:ext uri="{FF2B5EF4-FFF2-40B4-BE49-F238E27FC236}">
                  <a16:creationId xmlns:a16="http://schemas.microsoft.com/office/drawing/2014/main" id="{BAAFD78B-666A-603C-202F-5A6B377AB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" y="284"/>
              <a:ext cx="31" cy="18"/>
            </a:xfrm>
            <a:custGeom>
              <a:avLst/>
              <a:gdLst>
                <a:gd name="T0" fmla="*/ 0 w 155"/>
                <a:gd name="T1" fmla="*/ 0 h 90"/>
                <a:gd name="T2" fmla="*/ 29 w 155"/>
                <a:gd name="T3" fmla="*/ 6 h 90"/>
                <a:gd name="T4" fmla="*/ 54 w 155"/>
                <a:gd name="T5" fmla="*/ 13 h 90"/>
                <a:gd name="T6" fmla="*/ 78 w 155"/>
                <a:gd name="T7" fmla="*/ 19 h 90"/>
                <a:gd name="T8" fmla="*/ 92 w 155"/>
                <a:gd name="T9" fmla="*/ 24 h 90"/>
                <a:gd name="T10" fmla="*/ 109 w 155"/>
                <a:gd name="T11" fmla="*/ 29 h 90"/>
                <a:gd name="T12" fmla="*/ 122 w 155"/>
                <a:gd name="T13" fmla="*/ 34 h 90"/>
                <a:gd name="T14" fmla="*/ 132 w 155"/>
                <a:gd name="T15" fmla="*/ 45 h 90"/>
                <a:gd name="T16" fmla="*/ 143 w 155"/>
                <a:gd name="T17" fmla="*/ 67 h 90"/>
                <a:gd name="T18" fmla="*/ 155 w 155"/>
                <a:gd name="T19" fmla="*/ 90 h 90"/>
                <a:gd name="T20" fmla="*/ 136 w 155"/>
                <a:gd name="T21" fmla="*/ 84 h 90"/>
                <a:gd name="T22" fmla="*/ 113 w 155"/>
                <a:gd name="T23" fmla="*/ 75 h 90"/>
                <a:gd name="T24" fmla="*/ 77 w 155"/>
                <a:gd name="T25" fmla="*/ 63 h 90"/>
                <a:gd name="T26" fmla="*/ 47 w 155"/>
                <a:gd name="T27" fmla="*/ 53 h 90"/>
                <a:gd name="T28" fmla="*/ 0 w 155"/>
                <a:gd name="T29" fmla="*/ 40 h 90"/>
                <a:gd name="T30" fmla="*/ 0 w 155"/>
                <a:gd name="T31" fmla="*/ 0 h 90"/>
                <a:gd name="T32" fmla="*/ 0 w 155"/>
                <a:gd name="T33" fmla="*/ 0 h 90"/>
                <a:gd name="T34" fmla="*/ 0 w 155"/>
                <a:gd name="T3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90">
                  <a:moveTo>
                    <a:pt x="0" y="0"/>
                  </a:moveTo>
                  <a:lnTo>
                    <a:pt x="29" y="6"/>
                  </a:lnTo>
                  <a:lnTo>
                    <a:pt x="54" y="13"/>
                  </a:lnTo>
                  <a:lnTo>
                    <a:pt x="78" y="19"/>
                  </a:lnTo>
                  <a:lnTo>
                    <a:pt x="92" y="24"/>
                  </a:lnTo>
                  <a:lnTo>
                    <a:pt x="109" y="29"/>
                  </a:lnTo>
                  <a:lnTo>
                    <a:pt x="122" y="34"/>
                  </a:lnTo>
                  <a:lnTo>
                    <a:pt x="132" y="45"/>
                  </a:lnTo>
                  <a:lnTo>
                    <a:pt x="143" y="67"/>
                  </a:lnTo>
                  <a:lnTo>
                    <a:pt x="155" y="90"/>
                  </a:lnTo>
                  <a:lnTo>
                    <a:pt x="136" y="84"/>
                  </a:lnTo>
                  <a:lnTo>
                    <a:pt x="113" y="75"/>
                  </a:lnTo>
                  <a:lnTo>
                    <a:pt x="77" y="63"/>
                  </a:lnTo>
                  <a:lnTo>
                    <a:pt x="47" y="53"/>
                  </a:lnTo>
                  <a:lnTo>
                    <a:pt x="0" y="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22" name="Freeform 74">
              <a:extLst>
                <a:ext uri="{FF2B5EF4-FFF2-40B4-BE49-F238E27FC236}">
                  <a16:creationId xmlns:a16="http://schemas.microsoft.com/office/drawing/2014/main" id="{1F79E431-A6C3-E40D-F700-799F020CD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" y="284"/>
              <a:ext cx="31" cy="18"/>
            </a:xfrm>
            <a:custGeom>
              <a:avLst/>
              <a:gdLst>
                <a:gd name="T0" fmla="*/ 0 w 155"/>
                <a:gd name="T1" fmla="*/ 0 h 90"/>
                <a:gd name="T2" fmla="*/ 29 w 155"/>
                <a:gd name="T3" fmla="*/ 6 h 90"/>
                <a:gd name="T4" fmla="*/ 54 w 155"/>
                <a:gd name="T5" fmla="*/ 13 h 90"/>
                <a:gd name="T6" fmla="*/ 78 w 155"/>
                <a:gd name="T7" fmla="*/ 19 h 90"/>
                <a:gd name="T8" fmla="*/ 92 w 155"/>
                <a:gd name="T9" fmla="*/ 24 h 90"/>
                <a:gd name="T10" fmla="*/ 109 w 155"/>
                <a:gd name="T11" fmla="*/ 29 h 90"/>
                <a:gd name="T12" fmla="*/ 122 w 155"/>
                <a:gd name="T13" fmla="*/ 34 h 90"/>
                <a:gd name="T14" fmla="*/ 132 w 155"/>
                <a:gd name="T15" fmla="*/ 45 h 90"/>
                <a:gd name="T16" fmla="*/ 143 w 155"/>
                <a:gd name="T17" fmla="*/ 67 h 90"/>
                <a:gd name="T18" fmla="*/ 155 w 155"/>
                <a:gd name="T19" fmla="*/ 90 h 90"/>
                <a:gd name="T20" fmla="*/ 136 w 155"/>
                <a:gd name="T21" fmla="*/ 84 h 90"/>
                <a:gd name="T22" fmla="*/ 113 w 155"/>
                <a:gd name="T23" fmla="*/ 75 h 90"/>
                <a:gd name="T24" fmla="*/ 77 w 155"/>
                <a:gd name="T25" fmla="*/ 63 h 90"/>
                <a:gd name="T26" fmla="*/ 47 w 155"/>
                <a:gd name="T27" fmla="*/ 53 h 90"/>
                <a:gd name="T28" fmla="*/ 0 w 155"/>
                <a:gd name="T29" fmla="*/ 40 h 90"/>
                <a:gd name="T30" fmla="*/ 0 w 155"/>
                <a:gd name="T31" fmla="*/ 0 h 90"/>
                <a:gd name="T32" fmla="*/ 0 w 155"/>
                <a:gd name="T3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90">
                  <a:moveTo>
                    <a:pt x="0" y="0"/>
                  </a:moveTo>
                  <a:lnTo>
                    <a:pt x="29" y="6"/>
                  </a:lnTo>
                  <a:lnTo>
                    <a:pt x="54" y="13"/>
                  </a:lnTo>
                  <a:lnTo>
                    <a:pt x="78" y="19"/>
                  </a:lnTo>
                  <a:lnTo>
                    <a:pt x="92" y="24"/>
                  </a:lnTo>
                  <a:lnTo>
                    <a:pt x="109" y="29"/>
                  </a:lnTo>
                  <a:lnTo>
                    <a:pt x="122" y="34"/>
                  </a:lnTo>
                  <a:lnTo>
                    <a:pt x="132" y="45"/>
                  </a:lnTo>
                  <a:lnTo>
                    <a:pt x="143" y="67"/>
                  </a:lnTo>
                  <a:lnTo>
                    <a:pt x="155" y="90"/>
                  </a:lnTo>
                  <a:lnTo>
                    <a:pt x="136" y="84"/>
                  </a:lnTo>
                  <a:lnTo>
                    <a:pt x="113" y="75"/>
                  </a:lnTo>
                  <a:lnTo>
                    <a:pt x="77" y="63"/>
                  </a:lnTo>
                  <a:lnTo>
                    <a:pt x="47" y="53"/>
                  </a:lnTo>
                  <a:lnTo>
                    <a:pt x="0" y="4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23" name="Freeform 75">
              <a:extLst>
                <a:ext uri="{FF2B5EF4-FFF2-40B4-BE49-F238E27FC236}">
                  <a16:creationId xmlns:a16="http://schemas.microsoft.com/office/drawing/2014/main" id="{BC7298D7-4501-3C7E-332C-1FD62FED6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" y="286"/>
              <a:ext cx="26" cy="7"/>
            </a:xfrm>
            <a:custGeom>
              <a:avLst/>
              <a:gdLst>
                <a:gd name="T0" fmla="*/ 0 w 129"/>
                <a:gd name="T1" fmla="*/ 0 h 34"/>
                <a:gd name="T2" fmla="*/ 32 w 129"/>
                <a:gd name="T3" fmla="*/ 7 h 34"/>
                <a:gd name="T4" fmla="*/ 65 w 129"/>
                <a:gd name="T5" fmla="*/ 14 h 34"/>
                <a:gd name="T6" fmla="*/ 96 w 129"/>
                <a:gd name="T7" fmla="*/ 23 h 34"/>
                <a:gd name="T8" fmla="*/ 119 w 129"/>
                <a:gd name="T9" fmla="*/ 29 h 34"/>
                <a:gd name="T10" fmla="*/ 129 w 129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34">
                  <a:moveTo>
                    <a:pt x="0" y="0"/>
                  </a:moveTo>
                  <a:lnTo>
                    <a:pt x="32" y="7"/>
                  </a:lnTo>
                  <a:lnTo>
                    <a:pt x="65" y="14"/>
                  </a:lnTo>
                  <a:lnTo>
                    <a:pt x="96" y="23"/>
                  </a:lnTo>
                  <a:lnTo>
                    <a:pt x="119" y="29"/>
                  </a:lnTo>
                  <a:lnTo>
                    <a:pt x="129" y="3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24" name="Freeform 76">
              <a:extLst>
                <a:ext uri="{FF2B5EF4-FFF2-40B4-BE49-F238E27FC236}">
                  <a16:creationId xmlns:a16="http://schemas.microsoft.com/office/drawing/2014/main" id="{D6A2C73E-F17B-08DD-19D4-7886AA263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" y="290"/>
              <a:ext cx="31" cy="10"/>
            </a:xfrm>
            <a:custGeom>
              <a:avLst/>
              <a:gdLst>
                <a:gd name="T0" fmla="*/ 0 w 152"/>
                <a:gd name="T1" fmla="*/ 0 h 48"/>
                <a:gd name="T2" fmla="*/ 36 w 152"/>
                <a:gd name="T3" fmla="*/ 9 h 48"/>
                <a:gd name="T4" fmla="*/ 71 w 152"/>
                <a:gd name="T5" fmla="*/ 20 h 48"/>
                <a:gd name="T6" fmla="*/ 105 w 152"/>
                <a:gd name="T7" fmla="*/ 30 h 48"/>
                <a:gd name="T8" fmla="*/ 133 w 152"/>
                <a:gd name="T9" fmla="*/ 40 h 48"/>
                <a:gd name="T10" fmla="*/ 152 w 152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48">
                  <a:moveTo>
                    <a:pt x="0" y="0"/>
                  </a:moveTo>
                  <a:lnTo>
                    <a:pt x="36" y="9"/>
                  </a:lnTo>
                  <a:lnTo>
                    <a:pt x="71" y="20"/>
                  </a:lnTo>
                  <a:lnTo>
                    <a:pt x="105" y="30"/>
                  </a:lnTo>
                  <a:lnTo>
                    <a:pt x="133" y="40"/>
                  </a:lnTo>
                  <a:lnTo>
                    <a:pt x="152" y="4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25" name="Freeform 77">
              <a:extLst>
                <a:ext uri="{FF2B5EF4-FFF2-40B4-BE49-F238E27FC236}">
                  <a16:creationId xmlns:a16="http://schemas.microsoft.com/office/drawing/2014/main" id="{22496501-A199-4932-C039-2E6186F4A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" y="390"/>
              <a:ext cx="15" cy="30"/>
            </a:xfrm>
            <a:custGeom>
              <a:avLst/>
              <a:gdLst>
                <a:gd name="T0" fmla="*/ 0 w 71"/>
                <a:gd name="T1" fmla="*/ 0 h 149"/>
                <a:gd name="T2" fmla="*/ 0 w 71"/>
                <a:gd name="T3" fmla="*/ 148 h 149"/>
                <a:gd name="T4" fmla="*/ 4 w 71"/>
                <a:gd name="T5" fmla="*/ 148 h 149"/>
                <a:gd name="T6" fmla="*/ 40 w 71"/>
                <a:gd name="T7" fmla="*/ 149 h 149"/>
                <a:gd name="T8" fmla="*/ 67 w 71"/>
                <a:gd name="T9" fmla="*/ 148 h 149"/>
                <a:gd name="T10" fmla="*/ 71 w 71"/>
                <a:gd name="T11" fmla="*/ 146 h 149"/>
                <a:gd name="T12" fmla="*/ 71 w 71"/>
                <a:gd name="T13" fmla="*/ 0 h 149"/>
                <a:gd name="T14" fmla="*/ 0 w 71"/>
                <a:gd name="T15" fmla="*/ 0 h 149"/>
                <a:gd name="T16" fmla="*/ 0 w 71"/>
                <a:gd name="T1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49">
                  <a:moveTo>
                    <a:pt x="0" y="0"/>
                  </a:moveTo>
                  <a:lnTo>
                    <a:pt x="0" y="148"/>
                  </a:lnTo>
                  <a:lnTo>
                    <a:pt x="4" y="148"/>
                  </a:lnTo>
                  <a:lnTo>
                    <a:pt x="40" y="149"/>
                  </a:lnTo>
                  <a:lnTo>
                    <a:pt x="67" y="148"/>
                  </a:lnTo>
                  <a:lnTo>
                    <a:pt x="71" y="146"/>
                  </a:lnTo>
                  <a:lnTo>
                    <a:pt x="7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26" name="Freeform 78">
              <a:extLst>
                <a:ext uri="{FF2B5EF4-FFF2-40B4-BE49-F238E27FC236}">
                  <a16:creationId xmlns:a16="http://schemas.microsoft.com/office/drawing/2014/main" id="{3620381F-6AE8-B27B-276B-073D6A30B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" y="390"/>
              <a:ext cx="15" cy="30"/>
            </a:xfrm>
            <a:custGeom>
              <a:avLst/>
              <a:gdLst>
                <a:gd name="T0" fmla="*/ 0 w 71"/>
                <a:gd name="T1" fmla="*/ 0 h 149"/>
                <a:gd name="T2" fmla="*/ 0 w 71"/>
                <a:gd name="T3" fmla="*/ 148 h 149"/>
                <a:gd name="T4" fmla="*/ 4 w 71"/>
                <a:gd name="T5" fmla="*/ 148 h 149"/>
                <a:gd name="T6" fmla="*/ 40 w 71"/>
                <a:gd name="T7" fmla="*/ 149 h 149"/>
                <a:gd name="T8" fmla="*/ 67 w 71"/>
                <a:gd name="T9" fmla="*/ 148 h 149"/>
                <a:gd name="T10" fmla="*/ 71 w 71"/>
                <a:gd name="T11" fmla="*/ 146 h 149"/>
                <a:gd name="T12" fmla="*/ 71 w 71"/>
                <a:gd name="T13" fmla="*/ 0 h 149"/>
                <a:gd name="T14" fmla="*/ 0 w 71"/>
                <a:gd name="T15" fmla="*/ 0 h 149"/>
                <a:gd name="T16" fmla="*/ 0 w 71"/>
                <a:gd name="T1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49">
                  <a:moveTo>
                    <a:pt x="0" y="0"/>
                  </a:moveTo>
                  <a:lnTo>
                    <a:pt x="0" y="148"/>
                  </a:lnTo>
                  <a:lnTo>
                    <a:pt x="4" y="148"/>
                  </a:lnTo>
                  <a:lnTo>
                    <a:pt x="40" y="149"/>
                  </a:lnTo>
                  <a:lnTo>
                    <a:pt x="67" y="148"/>
                  </a:lnTo>
                  <a:lnTo>
                    <a:pt x="71" y="146"/>
                  </a:lnTo>
                  <a:lnTo>
                    <a:pt x="7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27" name="Line 79">
              <a:extLst>
                <a:ext uri="{FF2B5EF4-FFF2-40B4-BE49-F238E27FC236}">
                  <a16:creationId xmlns:a16="http://schemas.microsoft.com/office/drawing/2014/main" id="{E5665B0B-0267-39FC-41EA-C5E1308CA6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5" y="390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28" name="Line 80">
              <a:extLst>
                <a:ext uri="{FF2B5EF4-FFF2-40B4-BE49-F238E27FC236}">
                  <a16:creationId xmlns:a16="http://schemas.microsoft.com/office/drawing/2014/main" id="{3995FA78-8D89-2C8A-9552-620BB1095B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3" y="390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29" name="Freeform 81">
              <a:extLst>
                <a:ext uri="{FF2B5EF4-FFF2-40B4-BE49-F238E27FC236}">
                  <a16:creationId xmlns:a16="http://schemas.microsoft.com/office/drawing/2014/main" id="{7D606A76-93F3-3126-220B-23257E383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" y="319"/>
              <a:ext cx="39" cy="26"/>
            </a:xfrm>
            <a:custGeom>
              <a:avLst/>
              <a:gdLst>
                <a:gd name="T0" fmla="*/ 195 w 195"/>
                <a:gd name="T1" fmla="*/ 76 h 129"/>
                <a:gd name="T2" fmla="*/ 186 w 195"/>
                <a:gd name="T3" fmla="*/ 74 h 129"/>
                <a:gd name="T4" fmla="*/ 175 w 195"/>
                <a:gd name="T5" fmla="*/ 68 h 129"/>
                <a:gd name="T6" fmla="*/ 163 w 195"/>
                <a:gd name="T7" fmla="*/ 61 h 129"/>
                <a:gd name="T8" fmla="*/ 149 w 195"/>
                <a:gd name="T9" fmla="*/ 56 h 129"/>
                <a:gd name="T10" fmla="*/ 124 w 195"/>
                <a:gd name="T11" fmla="*/ 46 h 129"/>
                <a:gd name="T12" fmla="*/ 99 w 195"/>
                <a:gd name="T13" fmla="*/ 37 h 129"/>
                <a:gd name="T14" fmla="*/ 64 w 195"/>
                <a:gd name="T15" fmla="*/ 24 h 129"/>
                <a:gd name="T16" fmla="*/ 34 w 195"/>
                <a:gd name="T17" fmla="*/ 13 h 129"/>
                <a:gd name="T18" fmla="*/ 0 w 195"/>
                <a:gd name="T19" fmla="*/ 0 h 129"/>
                <a:gd name="T20" fmla="*/ 0 w 195"/>
                <a:gd name="T21" fmla="*/ 53 h 129"/>
                <a:gd name="T22" fmla="*/ 39 w 195"/>
                <a:gd name="T23" fmla="*/ 66 h 129"/>
                <a:gd name="T24" fmla="*/ 78 w 195"/>
                <a:gd name="T25" fmla="*/ 80 h 129"/>
                <a:gd name="T26" fmla="*/ 110 w 195"/>
                <a:gd name="T27" fmla="*/ 94 h 129"/>
                <a:gd name="T28" fmla="*/ 139 w 195"/>
                <a:gd name="T29" fmla="*/ 105 h 129"/>
                <a:gd name="T30" fmla="*/ 161 w 195"/>
                <a:gd name="T31" fmla="*/ 114 h 129"/>
                <a:gd name="T32" fmla="*/ 177 w 195"/>
                <a:gd name="T33" fmla="*/ 122 h 129"/>
                <a:gd name="T34" fmla="*/ 193 w 195"/>
                <a:gd name="T35" fmla="*/ 129 h 129"/>
                <a:gd name="T36" fmla="*/ 195 w 195"/>
                <a:gd name="T37" fmla="*/ 76 h 129"/>
                <a:gd name="T38" fmla="*/ 195 w 195"/>
                <a:gd name="T39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" h="129">
                  <a:moveTo>
                    <a:pt x="195" y="76"/>
                  </a:moveTo>
                  <a:lnTo>
                    <a:pt x="186" y="74"/>
                  </a:lnTo>
                  <a:lnTo>
                    <a:pt x="175" y="68"/>
                  </a:lnTo>
                  <a:lnTo>
                    <a:pt x="163" y="61"/>
                  </a:lnTo>
                  <a:lnTo>
                    <a:pt x="149" y="56"/>
                  </a:lnTo>
                  <a:lnTo>
                    <a:pt x="124" y="46"/>
                  </a:lnTo>
                  <a:lnTo>
                    <a:pt x="99" y="37"/>
                  </a:lnTo>
                  <a:lnTo>
                    <a:pt x="64" y="24"/>
                  </a:lnTo>
                  <a:lnTo>
                    <a:pt x="34" y="13"/>
                  </a:lnTo>
                  <a:lnTo>
                    <a:pt x="0" y="0"/>
                  </a:lnTo>
                  <a:lnTo>
                    <a:pt x="0" y="53"/>
                  </a:lnTo>
                  <a:lnTo>
                    <a:pt x="39" y="66"/>
                  </a:lnTo>
                  <a:lnTo>
                    <a:pt x="78" y="80"/>
                  </a:lnTo>
                  <a:lnTo>
                    <a:pt x="110" y="94"/>
                  </a:lnTo>
                  <a:lnTo>
                    <a:pt x="139" y="105"/>
                  </a:lnTo>
                  <a:lnTo>
                    <a:pt x="161" y="114"/>
                  </a:lnTo>
                  <a:lnTo>
                    <a:pt x="177" y="122"/>
                  </a:lnTo>
                  <a:lnTo>
                    <a:pt x="193" y="129"/>
                  </a:lnTo>
                  <a:lnTo>
                    <a:pt x="195" y="76"/>
                  </a:lnTo>
                  <a:lnTo>
                    <a:pt x="195" y="76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30" name="Freeform 82">
              <a:extLst>
                <a:ext uri="{FF2B5EF4-FFF2-40B4-BE49-F238E27FC236}">
                  <a16:creationId xmlns:a16="http://schemas.microsoft.com/office/drawing/2014/main" id="{09474902-48AF-ACB6-72B7-9C3996C0C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" y="319"/>
              <a:ext cx="39" cy="26"/>
            </a:xfrm>
            <a:custGeom>
              <a:avLst/>
              <a:gdLst>
                <a:gd name="T0" fmla="*/ 195 w 195"/>
                <a:gd name="T1" fmla="*/ 76 h 129"/>
                <a:gd name="T2" fmla="*/ 186 w 195"/>
                <a:gd name="T3" fmla="*/ 74 h 129"/>
                <a:gd name="T4" fmla="*/ 175 w 195"/>
                <a:gd name="T5" fmla="*/ 68 h 129"/>
                <a:gd name="T6" fmla="*/ 163 w 195"/>
                <a:gd name="T7" fmla="*/ 61 h 129"/>
                <a:gd name="T8" fmla="*/ 149 w 195"/>
                <a:gd name="T9" fmla="*/ 56 h 129"/>
                <a:gd name="T10" fmla="*/ 124 w 195"/>
                <a:gd name="T11" fmla="*/ 46 h 129"/>
                <a:gd name="T12" fmla="*/ 99 w 195"/>
                <a:gd name="T13" fmla="*/ 37 h 129"/>
                <a:gd name="T14" fmla="*/ 64 w 195"/>
                <a:gd name="T15" fmla="*/ 24 h 129"/>
                <a:gd name="T16" fmla="*/ 34 w 195"/>
                <a:gd name="T17" fmla="*/ 13 h 129"/>
                <a:gd name="T18" fmla="*/ 0 w 195"/>
                <a:gd name="T19" fmla="*/ 0 h 129"/>
                <a:gd name="T20" fmla="*/ 0 w 195"/>
                <a:gd name="T21" fmla="*/ 53 h 129"/>
                <a:gd name="T22" fmla="*/ 39 w 195"/>
                <a:gd name="T23" fmla="*/ 66 h 129"/>
                <a:gd name="T24" fmla="*/ 78 w 195"/>
                <a:gd name="T25" fmla="*/ 80 h 129"/>
                <a:gd name="T26" fmla="*/ 110 w 195"/>
                <a:gd name="T27" fmla="*/ 94 h 129"/>
                <a:gd name="T28" fmla="*/ 139 w 195"/>
                <a:gd name="T29" fmla="*/ 105 h 129"/>
                <a:gd name="T30" fmla="*/ 161 w 195"/>
                <a:gd name="T31" fmla="*/ 114 h 129"/>
                <a:gd name="T32" fmla="*/ 177 w 195"/>
                <a:gd name="T33" fmla="*/ 122 h 129"/>
                <a:gd name="T34" fmla="*/ 193 w 195"/>
                <a:gd name="T35" fmla="*/ 129 h 129"/>
                <a:gd name="T36" fmla="*/ 195 w 195"/>
                <a:gd name="T37" fmla="*/ 76 h 129"/>
                <a:gd name="T38" fmla="*/ 195 w 195"/>
                <a:gd name="T39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" h="129">
                  <a:moveTo>
                    <a:pt x="195" y="76"/>
                  </a:moveTo>
                  <a:lnTo>
                    <a:pt x="186" y="74"/>
                  </a:lnTo>
                  <a:lnTo>
                    <a:pt x="175" y="68"/>
                  </a:lnTo>
                  <a:lnTo>
                    <a:pt x="163" y="61"/>
                  </a:lnTo>
                  <a:lnTo>
                    <a:pt x="149" y="56"/>
                  </a:lnTo>
                  <a:lnTo>
                    <a:pt x="124" y="46"/>
                  </a:lnTo>
                  <a:lnTo>
                    <a:pt x="99" y="37"/>
                  </a:lnTo>
                  <a:lnTo>
                    <a:pt x="64" y="24"/>
                  </a:lnTo>
                  <a:lnTo>
                    <a:pt x="34" y="13"/>
                  </a:lnTo>
                  <a:lnTo>
                    <a:pt x="0" y="0"/>
                  </a:lnTo>
                  <a:lnTo>
                    <a:pt x="0" y="53"/>
                  </a:lnTo>
                  <a:lnTo>
                    <a:pt x="39" y="66"/>
                  </a:lnTo>
                  <a:lnTo>
                    <a:pt x="78" y="80"/>
                  </a:lnTo>
                  <a:lnTo>
                    <a:pt x="110" y="94"/>
                  </a:lnTo>
                  <a:lnTo>
                    <a:pt x="139" y="105"/>
                  </a:lnTo>
                  <a:lnTo>
                    <a:pt x="161" y="114"/>
                  </a:lnTo>
                  <a:lnTo>
                    <a:pt x="177" y="122"/>
                  </a:lnTo>
                  <a:lnTo>
                    <a:pt x="193" y="129"/>
                  </a:lnTo>
                  <a:lnTo>
                    <a:pt x="195" y="76"/>
                  </a:lnTo>
                  <a:lnTo>
                    <a:pt x="195" y="7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31" name="Freeform 83">
              <a:extLst>
                <a:ext uri="{FF2B5EF4-FFF2-40B4-BE49-F238E27FC236}">
                  <a16:creationId xmlns:a16="http://schemas.microsoft.com/office/drawing/2014/main" id="{3777F77E-02B0-D958-81DF-3BA88B8B1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" y="321"/>
              <a:ext cx="39" cy="16"/>
            </a:xfrm>
            <a:custGeom>
              <a:avLst/>
              <a:gdLst>
                <a:gd name="T0" fmla="*/ 0 w 193"/>
                <a:gd name="T1" fmla="*/ 0 h 77"/>
                <a:gd name="T2" fmla="*/ 37 w 193"/>
                <a:gd name="T3" fmla="*/ 15 h 77"/>
                <a:gd name="T4" fmla="*/ 75 w 193"/>
                <a:gd name="T5" fmla="*/ 28 h 77"/>
                <a:gd name="T6" fmla="*/ 103 w 193"/>
                <a:gd name="T7" fmla="*/ 39 h 77"/>
                <a:gd name="T8" fmla="*/ 132 w 193"/>
                <a:gd name="T9" fmla="*/ 50 h 77"/>
                <a:gd name="T10" fmla="*/ 154 w 193"/>
                <a:gd name="T11" fmla="*/ 60 h 77"/>
                <a:gd name="T12" fmla="*/ 179 w 193"/>
                <a:gd name="T13" fmla="*/ 69 h 77"/>
                <a:gd name="T14" fmla="*/ 193 w 193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77">
                  <a:moveTo>
                    <a:pt x="0" y="0"/>
                  </a:moveTo>
                  <a:lnTo>
                    <a:pt x="37" y="15"/>
                  </a:lnTo>
                  <a:lnTo>
                    <a:pt x="75" y="28"/>
                  </a:lnTo>
                  <a:lnTo>
                    <a:pt x="103" y="39"/>
                  </a:lnTo>
                  <a:lnTo>
                    <a:pt x="132" y="50"/>
                  </a:lnTo>
                  <a:lnTo>
                    <a:pt x="154" y="60"/>
                  </a:lnTo>
                  <a:lnTo>
                    <a:pt x="179" y="69"/>
                  </a:lnTo>
                  <a:lnTo>
                    <a:pt x="193" y="7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32" name="Freeform 84">
              <a:extLst>
                <a:ext uri="{FF2B5EF4-FFF2-40B4-BE49-F238E27FC236}">
                  <a16:creationId xmlns:a16="http://schemas.microsoft.com/office/drawing/2014/main" id="{80B89177-44C9-EB9E-A290-B23345F5C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" y="328"/>
              <a:ext cx="39" cy="15"/>
            </a:xfrm>
            <a:custGeom>
              <a:avLst/>
              <a:gdLst>
                <a:gd name="T0" fmla="*/ 0 w 192"/>
                <a:gd name="T1" fmla="*/ 0 h 76"/>
                <a:gd name="T2" fmla="*/ 31 w 192"/>
                <a:gd name="T3" fmla="*/ 13 h 76"/>
                <a:gd name="T4" fmla="*/ 57 w 192"/>
                <a:gd name="T5" fmla="*/ 22 h 76"/>
                <a:gd name="T6" fmla="*/ 79 w 192"/>
                <a:gd name="T7" fmla="*/ 31 h 76"/>
                <a:gd name="T8" fmla="*/ 113 w 192"/>
                <a:gd name="T9" fmla="*/ 42 h 76"/>
                <a:gd name="T10" fmla="*/ 147 w 192"/>
                <a:gd name="T11" fmla="*/ 56 h 76"/>
                <a:gd name="T12" fmla="*/ 165 w 192"/>
                <a:gd name="T13" fmla="*/ 65 h 76"/>
                <a:gd name="T14" fmla="*/ 180 w 192"/>
                <a:gd name="T15" fmla="*/ 71 h 76"/>
                <a:gd name="T16" fmla="*/ 192 w 192"/>
                <a:gd name="T1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76">
                  <a:moveTo>
                    <a:pt x="0" y="0"/>
                  </a:moveTo>
                  <a:lnTo>
                    <a:pt x="31" y="13"/>
                  </a:lnTo>
                  <a:lnTo>
                    <a:pt x="57" y="22"/>
                  </a:lnTo>
                  <a:lnTo>
                    <a:pt x="79" y="31"/>
                  </a:lnTo>
                  <a:lnTo>
                    <a:pt x="113" y="42"/>
                  </a:lnTo>
                  <a:lnTo>
                    <a:pt x="147" y="56"/>
                  </a:lnTo>
                  <a:lnTo>
                    <a:pt x="165" y="65"/>
                  </a:lnTo>
                  <a:lnTo>
                    <a:pt x="180" y="71"/>
                  </a:lnTo>
                  <a:lnTo>
                    <a:pt x="192" y="7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33" name="Freeform 85">
              <a:extLst>
                <a:ext uri="{FF2B5EF4-FFF2-40B4-BE49-F238E27FC236}">
                  <a16:creationId xmlns:a16="http://schemas.microsoft.com/office/drawing/2014/main" id="{E34EB515-234F-5E56-C18E-F867E6744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" y="355"/>
              <a:ext cx="31" cy="35"/>
            </a:xfrm>
            <a:custGeom>
              <a:avLst/>
              <a:gdLst>
                <a:gd name="T0" fmla="*/ 20 w 156"/>
                <a:gd name="T1" fmla="*/ 0 h 175"/>
                <a:gd name="T2" fmla="*/ 41 w 156"/>
                <a:gd name="T3" fmla="*/ 13 h 175"/>
                <a:gd name="T4" fmla="*/ 51 w 156"/>
                <a:gd name="T5" fmla="*/ 20 h 175"/>
                <a:gd name="T6" fmla="*/ 60 w 156"/>
                <a:gd name="T7" fmla="*/ 26 h 175"/>
                <a:gd name="T8" fmla="*/ 77 w 156"/>
                <a:gd name="T9" fmla="*/ 42 h 175"/>
                <a:gd name="T10" fmla="*/ 93 w 156"/>
                <a:gd name="T11" fmla="*/ 56 h 175"/>
                <a:gd name="T12" fmla="*/ 116 w 156"/>
                <a:gd name="T13" fmla="*/ 74 h 175"/>
                <a:gd name="T14" fmla="*/ 133 w 156"/>
                <a:gd name="T15" fmla="*/ 88 h 175"/>
                <a:gd name="T16" fmla="*/ 149 w 156"/>
                <a:gd name="T17" fmla="*/ 103 h 175"/>
                <a:gd name="T18" fmla="*/ 156 w 156"/>
                <a:gd name="T19" fmla="*/ 109 h 175"/>
                <a:gd name="T20" fmla="*/ 156 w 156"/>
                <a:gd name="T21" fmla="*/ 110 h 175"/>
                <a:gd name="T22" fmla="*/ 147 w 156"/>
                <a:gd name="T23" fmla="*/ 126 h 175"/>
                <a:gd name="T24" fmla="*/ 135 w 156"/>
                <a:gd name="T25" fmla="*/ 145 h 175"/>
                <a:gd name="T26" fmla="*/ 121 w 156"/>
                <a:gd name="T27" fmla="*/ 160 h 175"/>
                <a:gd name="T28" fmla="*/ 105 w 156"/>
                <a:gd name="T29" fmla="*/ 175 h 175"/>
                <a:gd name="T30" fmla="*/ 103 w 156"/>
                <a:gd name="T31" fmla="*/ 173 h 175"/>
                <a:gd name="T32" fmla="*/ 85 w 156"/>
                <a:gd name="T33" fmla="*/ 155 h 175"/>
                <a:gd name="T34" fmla="*/ 70 w 156"/>
                <a:gd name="T35" fmla="*/ 141 h 175"/>
                <a:gd name="T36" fmla="*/ 47 w 156"/>
                <a:gd name="T37" fmla="*/ 120 h 175"/>
                <a:gd name="T38" fmla="*/ 22 w 156"/>
                <a:gd name="T39" fmla="*/ 100 h 175"/>
                <a:gd name="T40" fmla="*/ 0 w 156"/>
                <a:gd name="T41" fmla="*/ 82 h 175"/>
                <a:gd name="T42" fmla="*/ 20 w 156"/>
                <a:gd name="T43" fmla="*/ 0 h 175"/>
                <a:gd name="T44" fmla="*/ 20 w 156"/>
                <a:gd name="T4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6" h="175">
                  <a:moveTo>
                    <a:pt x="20" y="0"/>
                  </a:moveTo>
                  <a:lnTo>
                    <a:pt x="41" y="13"/>
                  </a:lnTo>
                  <a:lnTo>
                    <a:pt x="51" y="20"/>
                  </a:lnTo>
                  <a:lnTo>
                    <a:pt x="60" y="26"/>
                  </a:lnTo>
                  <a:lnTo>
                    <a:pt x="77" y="42"/>
                  </a:lnTo>
                  <a:lnTo>
                    <a:pt x="93" y="56"/>
                  </a:lnTo>
                  <a:lnTo>
                    <a:pt x="116" y="74"/>
                  </a:lnTo>
                  <a:lnTo>
                    <a:pt x="133" y="88"/>
                  </a:lnTo>
                  <a:lnTo>
                    <a:pt x="149" y="103"/>
                  </a:lnTo>
                  <a:lnTo>
                    <a:pt x="156" y="109"/>
                  </a:lnTo>
                  <a:lnTo>
                    <a:pt x="156" y="110"/>
                  </a:lnTo>
                  <a:lnTo>
                    <a:pt x="147" y="126"/>
                  </a:lnTo>
                  <a:lnTo>
                    <a:pt x="135" y="145"/>
                  </a:lnTo>
                  <a:lnTo>
                    <a:pt x="121" y="160"/>
                  </a:lnTo>
                  <a:lnTo>
                    <a:pt x="105" y="175"/>
                  </a:lnTo>
                  <a:lnTo>
                    <a:pt x="103" y="173"/>
                  </a:lnTo>
                  <a:lnTo>
                    <a:pt x="85" y="155"/>
                  </a:lnTo>
                  <a:lnTo>
                    <a:pt x="70" y="141"/>
                  </a:lnTo>
                  <a:lnTo>
                    <a:pt x="47" y="120"/>
                  </a:lnTo>
                  <a:lnTo>
                    <a:pt x="22" y="100"/>
                  </a:lnTo>
                  <a:lnTo>
                    <a:pt x="0" y="82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34" name="Freeform 86">
              <a:extLst>
                <a:ext uri="{FF2B5EF4-FFF2-40B4-BE49-F238E27FC236}">
                  <a16:creationId xmlns:a16="http://schemas.microsoft.com/office/drawing/2014/main" id="{9BD88D57-71CC-309F-51E8-EAD5C9F1D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" y="355"/>
              <a:ext cx="31" cy="35"/>
            </a:xfrm>
            <a:custGeom>
              <a:avLst/>
              <a:gdLst>
                <a:gd name="T0" fmla="*/ 20 w 156"/>
                <a:gd name="T1" fmla="*/ 0 h 175"/>
                <a:gd name="T2" fmla="*/ 41 w 156"/>
                <a:gd name="T3" fmla="*/ 13 h 175"/>
                <a:gd name="T4" fmla="*/ 51 w 156"/>
                <a:gd name="T5" fmla="*/ 20 h 175"/>
                <a:gd name="T6" fmla="*/ 60 w 156"/>
                <a:gd name="T7" fmla="*/ 26 h 175"/>
                <a:gd name="T8" fmla="*/ 77 w 156"/>
                <a:gd name="T9" fmla="*/ 42 h 175"/>
                <a:gd name="T10" fmla="*/ 93 w 156"/>
                <a:gd name="T11" fmla="*/ 56 h 175"/>
                <a:gd name="T12" fmla="*/ 116 w 156"/>
                <a:gd name="T13" fmla="*/ 74 h 175"/>
                <a:gd name="T14" fmla="*/ 133 w 156"/>
                <a:gd name="T15" fmla="*/ 88 h 175"/>
                <a:gd name="T16" fmla="*/ 149 w 156"/>
                <a:gd name="T17" fmla="*/ 103 h 175"/>
                <a:gd name="T18" fmla="*/ 156 w 156"/>
                <a:gd name="T19" fmla="*/ 109 h 175"/>
                <a:gd name="T20" fmla="*/ 156 w 156"/>
                <a:gd name="T21" fmla="*/ 110 h 175"/>
                <a:gd name="T22" fmla="*/ 147 w 156"/>
                <a:gd name="T23" fmla="*/ 126 h 175"/>
                <a:gd name="T24" fmla="*/ 135 w 156"/>
                <a:gd name="T25" fmla="*/ 145 h 175"/>
                <a:gd name="T26" fmla="*/ 121 w 156"/>
                <a:gd name="T27" fmla="*/ 160 h 175"/>
                <a:gd name="T28" fmla="*/ 105 w 156"/>
                <a:gd name="T29" fmla="*/ 175 h 175"/>
                <a:gd name="T30" fmla="*/ 103 w 156"/>
                <a:gd name="T31" fmla="*/ 173 h 175"/>
                <a:gd name="T32" fmla="*/ 85 w 156"/>
                <a:gd name="T33" fmla="*/ 155 h 175"/>
                <a:gd name="T34" fmla="*/ 70 w 156"/>
                <a:gd name="T35" fmla="*/ 141 h 175"/>
                <a:gd name="T36" fmla="*/ 47 w 156"/>
                <a:gd name="T37" fmla="*/ 120 h 175"/>
                <a:gd name="T38" fmla="*/ 22 w 156"/>
                <a:gd name="T39" fmla="*/ 100 h 175"/>
                <a:gd name="T40" fmla="*/ 0 w 156"/>
                <a:gd name="T41" fmla="*/ 82 h 175"/>
                <a:gd name="T42" fmla="*/ 20 w 156"/>
                <a:gd name="T43" fmla="*/ 0 h 175"/>
                <a:gd name="T44" fmla="*/ 20 w 156"/>
                <a:gd name="T4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6" h="175">
                  <a:moveTo>
                    <a:pt x="20" y="0"/>
                  </a:moveTo>
                  <a:lnTo>
                    <a:pt x="41" y="13"/>
                  </a:lnTo>
                  <a:lnTo>
                    <a:pt x="51" y="20"/>
                  </a:lnTo>
                  <a:lnTo>
                    <a:pt x="60" y="26"/>
                  </a:lnTo>
                  <a:lnTo>
                    <a:pt x="77" y="42"/>
                  </a:lnTo>
                  <a:lnTo>
                    <a:pt x="93" y="56"/>
                  </a:lnTo>
                  <a:lnTo>
                    <a:pt x="116" y="74"/>
                  </a:lnTo>
                  <a:lnTo>
                    <a:pt x="133" y="88"/>
                  </a:lnTo>
                  <a:lnTo>
                    <a:pt x="149" y="103"/>
                  </a:lnTo>
                  <a:lnTo>
                    <a:pt x="156" y="109"/>
                  </a:lnTo>
                  <a:lnTo>
                    <a:pt x="156" y="110"/>
                  </a:lnTo>
                  <a:lnTo>
                    <a:pt x="147" y="126"/>
                  </a:lnTo>
                  <a:lnTo>
                    <a:pt x="135" y="145"/>
                  </a:lnTo>
                  <a:lnTo>
                    <a:pt x="121" y="160"/>
                  </a:lnTo>
                  <a:lnTo>
                    <a:pt x="105" y="175"/>
                  </a:lnTo>
                  <a:lnTo>
                    <a:pt x="103" y="173"/>
                  </a:lnTo>
                  <a:lnTo>
                    <a:pt x="85" y="155"/>
                  </a:lnTo>
                  <a:lnTo>
                    <a:pt x="70" y="141"/>
                  </a:lnTo>
                  <a:lnTo>
                    <a:pt x="47" y="120"/>
                  </a:lnTo>
                  <a:lnTo>
                    <a:pt x="22" y="100"/>
                  </a:lnTo>
                  <a:lnTo>
                    <a:pt x="0" y="82"/>
                  </a:lnTo>
                  <a:lnTo>
                    <a:pt x="20" y="0"/>
                  </a:lnTo>
                  <a:lnTo>
                    <a:pt x="2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35" name="Freeform 87">
              <a:extLst>
                <a:ext uri="{FF2B5EF4-FFF2-40B4-BE49-F238E27FC236}">
                  <a16:creationId xmlns:a16="http://schemas.microsoft.com/office/drawing/2014/main" id="{E240C99E-EC3C-FE42-291C-233F756C0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" y="358"/>
              <a:ext cx="26" cy="21"/>
            </a:xfrm>
            <a:custGeom>
              <a:avLst/>
              <a:gdLst>
                <a:gd name="T0" fmla="*/ 0 w 127"/>
                <a:gd name="T1" fmla="*/ 0 h 105"/>
                <a:gd name="T2" fmla="*/ 30 w 127"/>
                <a:gd name="T3" fmla="*/ 21 h 105"/>
                <a:gd name="T4" fmla="*/ 55 w 127"/>
                <a:gd name="T5" fmla="*/ 42 h 105"/>
                <a:gd name="T6" fmla="*/ 77 w 127"/>
                <a:gd name="T7" fmla="*/ 59 h 105"/>
                <a:gd name="T8" fmla="*/ 103 w 127"/>
                <a:gd name="T9" fmla="*/ 81 h 105"/>
                <a:gd name="T10" fmla="*/ 127 w 127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05">
                  <a:moveTo>
                    <a:pt x="0" y="0"/>
                  </a:moveTo>
                  <a:lnTo>
                    <a:pt x="30" y="21"/>
                  </a:lnTo>
                  <a:lnTo>
                    <a:pt x="55" y="42"/>
                  </a:lnTo>
                  <a:lnTo>
                    <a:pt x="77" y="59"/>
                  </a:lnTo>
                  <a:lnTo>
                    <a:pt x="103" y="81"/>
                  </a:lnTo>
                  <a:lnTo>
                    <a:pt x="127" y="10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36" name="Freeform 88">
              <a:extLst>
                <a:ext uri="{FF2B5EF4-FFF2-40B4-BE49-F238E27FC236}">
                  <a16:creationId xmlns:a16="http://schemas.microsoft.com/office/drawing/2014/main" id="{3FEF066B-E4D6-DFED-2B51-3974C7F7F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" y="369"/>
              <a:ext cx="21" cy="18"/>
            </a:xfrm>
            <a:custGeom>
              <a:avLst/>
              <a:gdLst>
                <a:gd name="T0" fmla="*/ 0 w 106"/>
                <a:gd name="T1" fmla="*/ 0 h 92"/>
                <a:gd name="T2" fmla="*/ 19 w 106"/>
                <a:gd name="T3" fmla="*/ 16 h 92"/>
                <a:gd name="T4" fmla="*/ 49 w 106"/>
                <a:gd name="T5" fmla="*/ 40 h 92"/>
                <a:gd name="T6" fmla="*/ 69 w 106"/>
                <a:gd name="T7" fmla="*/ 57 h 92"/>
                <a:gd name="T8" fmla="*/ 95 w 106"/>
                <a:gd name="T9" fmla="*/ 82 h 92"/>
                <a:gd name="T10" fmla="*/ 106 w 106"/>
                <a:gd name="T1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92">
                  <a:moveTo>
                    <a:pt x="0" y="0"/>
                  </a:moveTo>
                  <a:lnTo>
                    <a:pt x="19" y="16"/>
                  </a:lnTo>
                  <a:lnTo>
                    <a:pt x="49" y="40"/>
                  </a:lnTo>
                  <a:lnTo>
                    <a:pt x="69" y="57"/>
                  </a:lnTo>
                  <a:lnTo>
                    <a:pt x="95" y="82"/>
                  </a:lnTo>
                  <a:lnTo>
                    <a:pt x="106" y="9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37" name="Freeform 89">
              <a:extLst>
                <a:ext uri="{FF2B5EF4-FFF2-40B4-BE49-F238E27FC236}">
                  <a16:creationId xmlns:a16="http://schemas.microsoft.com/office/drawing/2014/main" id="{A39A42AE-BD2D-2BBA-E70E-DA7FCBC13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365"/>
              <a:ext cx="37" cy="21"/>
            </a:xfrm>
            <a:custGeom>
              <a:avLst/>
              <a:gdLst>
                <a:gd name="T0" fmla="*/ 187 w 187"/>
                <a:gd name="T1" fmla="*/ 41 h 105"/>
                <a:gd name="T2" fmla="*/ 151 w 187"/>
                <a:gd name="T3" fmla="*/ 54 h 105"/>
                <a:gd name="T4" fmla="*/ 107 w 187"/>
                <a:gd name="T5" fmla="*/ 68 h 105"/>
                <a:gd name="T6" fmla="*/ 67 w 187"/>
                <a:gd name="T7" fmla="*/ 87 h 105"/>
                <a:gd name="T8" fmla="*/ 30 w 187"/>
                <a:gd name="T9" fmla="*/ 104 h 105"/>
                <a:gd name="T10" fmla="*/ 30 w 187"/>
                <a:gd name="T11" fmla="*/ 105 h 105"/>
                <a:gd name="T12" fmla="*/ 22 w 187"/>
                <a:gd name="T13" fmla="*/ 97 h 105"/>
                <a:gd name="T14" fmla="*/ 13 w 187"/>
                <a:gd name="T15" fmla="*/ 88 h 105"/>
                <a:gd name="T16" fmla="*/ 5 w 187"/>
                <a:gd name="T17" fmla="*/ 78 h 105"/>
                <a:gd name="T18" fmla="*/ 0 w 187"/>
                <a:gd name="T19" fmla="*/ 68 h 105"/>
                <a:gd name="T20" fmla="*/ 1 w 187"/>
                <a:gd name="T21" fmla="*/ 68 h 105"/>
                <a:gd name="T22" fmla="*/ 34 w 187"/>
                <a:gd name="T23" fmla="*/ 50 h 105"/>
                <a:gd name="T24" fmla="*/ 53 w 187"/>
                <a:gd name="T25" fmla="*/ 41 h 105"/>
                <a:gd name="T26" fmla="*/ 73 w 187"/>
                <a:gd name="T27" fmla="*/ 30 h 105"/>
                <a:gd name="T28" fmla="*/ 95 w 187"/>
                <a:gd name="T29" fmla="*/ 22 h 105"/>
                <a:gd name="T30" fmla="*/ 116 w 187"/>
                <a:gd name="T31" fmla="*/ 15 h 105"/>
                <a:gd name="T32" fmla="*/ 144 w 187"/>
                <a:gd name="T33" fmla="*/ 6 h 105"/>
                <a:gd name="T34" fmla="*/ 161 w 187"/>
                <a:gd name="T35" fmla="*/ 0 h 105"/>
                <a:gd name="T36" fmla="*/ 187 w 187"/>
                <a:gd name="T37" fmla="*/ 41 h 105"/>
                <a:gd name="T38" fmla="*/ 187 w 187"/>
                <a:gd name="T3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7" h="105">
                  <a:moveTo>
                    <a:pt x="187" y="41"/>
                  </a:moveTo>
                  <a:lnTo>
                    <a:pt x="151" y="54"/>
                  </a:lnTo>
                  <a:lnTo>
                    <a:pt x="107" y="68"/>
                  </a:lnTo>
                  <a:lnTo>
                    <a:pt x="67" y="87"/>
                  </a:lnTo>
                  <a:lnTo>
                    <a:pt x="30" y="104"/>
                  </a:lnTo>
                  <a:lnTo>
                    <a:pt x="30" y="105"/>
                  </a:lnTo>
                  <a:lnTo>
                    <a:pt x="22" y="97"/>
                  </a:lnTo>
                  <a:lnTo>
                    <a:pt x="13" y="88"/>
                  </a:lnTo>
                  <a:lnTo>
                    <a:pt x="5" y="78"/>
                  </a:lnTo>
                  <a:lnTo>
                    <a:pt x="0" y="68"/>
                  </a:lnTo>
                  <a:lnTo>
                    <a:pt x="1" y="68"/>
                  </a:lnTo>
                  <a:lnTo>
                    <a:pt x="34" y="50"/>
                  </a:lnTo>
                  <a:lnTo>
                    <a:pt x="53" y="41"/>
                  </a:lnTo>
                  <a:lnTo>
                    <a:pt x="73" y="30"/>
                  </a:lnTo>
                  <a:lnTo>
                    <a:pt x="95" y="22"/>
                  </a:lnTo>
                  <a:lnTo>
                    <a:pt x="116" y="15"/>
                  </a:lnTo>
                  <a:lnTo>
                    <a:pt x="144" y="6"/>
                  </a:lnTo>
                  <a:lnTo>
                    <a:pt x="161" y="0"/>
                  </a:lnTo>
                  <a:lnTo>
                    <a:pt x="187" y="41"/>
                  </a:lnTo>
                  <a:lnTo>
                    <a:pt x="187" y="41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38" name="Freeform 90">
              <a:extLst>
                <a:ext uri="{FF2B5EF4-FFF2-40B4-BE49-F238E27FC236}">
                  <a16:creationId xmlns:a16="http://schemas.microsoft.com/office/drawing/2014/main" id="{4F375C0E-A678-7D17-C83E-7CF721758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365"/>
              <a:ext cx="37" cy="21"/>
            </a:xfrm>
            <a:custGeom>
              <a:avLst/>
              <a:gdLst>
                <a:gd name="T0" fmla="*/ 187 w 187"/>
                <a:gd name="T1" fmla="*/ 41 h 105"/>
                <a:gd name="T2" fmla="*/ 151 w 187"/>
                <a:gd name="T3" fmla="*/ 54 h 105"/>
                <a:gd name="T4" fmla="*/ 107 w 187"/>
                <a:gd name="T5" fmla="*/ 68 h 105"/>
                <a:gd name="T6" fmla="*/ 67 w 187"/>
                <a:gd name="T7" fmla="*/ 87 h 105"/>
                <a:gd name="T8" fmla="*/ 30 w 187"/>
                <a:gd name="T9" fmla="*/ 104 h 105"/>
                <a:gd name="T10" fmla="*/ 30 w 187"/>
                <a:gd name="T11" fmla="*/ 105 h 105"/>
                <a:gd name="T12" fmla="*/ 22 w 187"/>
                <a:gd name="T13" fmla="*/ 97 h 105"/>
                <a:gd name="T14" fmla="*/ 13 w 187"/>
                <a:gd name="T15" fmla="*/ 88 h 105"/>
                <a:gd name="T16" fmla="*/ 5 w 187"/>
                <a:gd name="T17" fmla="*/ 78 h 105"/>
                <a:gd name="T18" fmla="*/ 0 w 187"/>
                <a:gd name="T19" fmla="*/ 68 h 105"/>
                <a:gd name="T20" fmla="*/ 1 w 187"/>
                <a:gd name="T21" fmla="*/ 68 h 105"/>
                <a:gd name="T22" fmla="*/ 34 w 187"/>
                <a:gd name="T23" fmla="*/ 50 h 105"/>
                <a:gd name="T24" fmla="*/ 53 w 187"/>
                <a:gd name="T25" fmla="*/ 41 h 105"/>
                <a:gd name="T26" fmla="*/ 73 w 187"/>
                <a:gd name="T27" fmla="*/ 30 h 105"/>
                <a:gd name="T28" fmla="*/ 95 w 187"/>
                <a:gd name="T29" fmla="*/ 22 h 105"/>
                <a:gd name="T30" fmla="*/ 116 w 187"/>
                <a:gd name="T31" fmla="*/ 15 h 105"/>
                <a:gd name="T32" fmla="*/ 144 w 187"/>
                <a:gd name="T33" fmla="*/ 6 h 105"/>
                <a:gd name="T34" fmla="*/ 161 w 187"/>
                <a:gd name="T35" fmla="*/ 0 h 105"/>
                <a:gd name="T36" fmla="*/ 187 w 187"/>
                <a:gd name="T37" fmla="*/ 41 h 105"/>
                <a:gd name="T38" fmla="*/ 187 w 187"/>
                <a:gd name="T3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7" h="105">
                  <a:moveTo>
                    <a:pt x="187" y="41"/>
                  </a:moveTo>
                  <a:lnTo>
                    <a:pt x="151" y="54"/>
                  </a:lnTo>
                  <a:lnTo>
                    <a:pt x="107" y="68"/>
                  </a:lnTo>
                  <a:lnTo>
                    <a:pt x="67" y="87"/>
                  </a:lnTo>
                  <a:lnTo>
                    <a:pt x="30" y="104"/>
                  </a:lnTo>
                  <a:lnTo>
                    <a:pt x="30" y="105"/>
                  </a:lnTo>
                  <a:lnTo>
                    <a:pt x="22" y="97"/>
                  </a:lnTo>
                  <a:lnTo>
                    <a:pt x="13" y="88"/>
                  </a:lnTo>
                  <a:lnTo>
                    <a:pt x="5" y="78"/>
                  </a:lnTo>
                  <a:lnTo>
                    <a:pt x="0" y="68"/>
                  </a:lnTo>
                  <a:lnTo>
                    <a:pt x="1" y="68"/>
                  </a:lnTo>
                  <a:lnTo>
                    <a:pt x="34" y="50"/>
                  </a:lnTo>
                  <a:lnTo>
                    <a:pt x="53" y="41"/>
                  </a:lnTo>
                  <a:lnTo>
                    <a:pt x="73" y="30"/>
                  </a:lnTo>
                  <a:lnTo>
                    <a:pt x="95" y="22"/>
                  </a:lnTo>
                  <a:lnTo>
                    <a:pt x="116" y="15"/>
                  </a:lnTo>
                  <a:lnTo>
                    <a:pt x="144" y="6"/>
                  </a:lnTo>
                  <a:lnTo>
                    <a:pt x="161" y="0"/>
                  </a:lnTo>
                  <a:lnTo>
                    <a:pt x="187" y="41"/>
                  </a:lnTo>
                  <a:lnTo>
                    <a:pt x="187" y="4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39" name="Freeform 91">
              <a:extLst>
                <a:ext uri="{FF2B5EF4-FFF2-40B4-BE49-F238E27FC236}">
                  <a16:creationId xmlns:a16="http://schemas.microsoft.com/office/drawing/2014/main" id="{2331C7BC-5416-AFF9-E358-598717E92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367"/>
              <a:ext cx="32" cy="14"/>
            </a:xfrm>
            <a:custGeom>
              <a:avLst/>
              <a:gdLst>
                <a:gd name="T0" fmla="*/ 0 w 161"/>
                <a:gd name="T1" fmla="*/ 69 h 69"/>
                <a:gd name="T2" fmla="*/ 15 w 161"/>
                <a:gd name="T3" fmla="*/ 63 h 69"/>
                <a:gd name="T4" fmla="*/ 44 w 161"/>
                <a:gd name="T5" fmla="*/ 48 h 69"/>
                <a:gd name="T6" fmla="*/ 81 w 161"/>
                <a:gd name="T7" fmla="*/ 31 h 69"/>
                <a:gd name="T8" fmla="*/ 116 w 161"/>
                <a:gd name="T9" fmla="*/ 16 h 69"/>
                <a:gd name="T10" fmla="*/ 145 w 161"/>
                <a:gd name="T11" fmla="*/ 7 h 69"/>
                <a:gd name="T12" fmla="*/ 161 w 161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5" y="63"/>
                  </a:lnTo>
                  <a:lnTo>
                    <a:pt x="44" y="48"/>
                  </a:lnTo>
                  <a:lnTo>
                    <a:pt x="81" y="31"/>
                  </a:lnTo>
                  <a:lnTo>
                    <a:pt x="116" y="16"/>
                  </a:lnTo>
                  <a:lnTo>
                    <a:pt x="145" y="7"/>
                  </a:lnTo>
                  <a:lnTo>
                    <a:pt x="16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40" name="Freeform 92">
              <a:extLst>
                <a:ext uri="{FF2B5EF4-FFF2-40B4-BE49-F238E27FC236}">
                  <a16:creationId xmlns:a16="http://schemas.microsoft.com/office/drawing/2014/main" id="{BFFBF87F-23CD-170B-FB75-B13B79B8D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371"/>
              <a:ext cx="32" cy="14"/>
            </a:xfrm>
            <a:custGeom>
              <a:avLst/>
              <a:gdLst>
                <a:gd name="T0" fmla="*/ 0 w 159"/>
                <a:gd name="T1" fmla="*/ 67 h 67"/>
                <a:gd name="T2" fmla="*/ 27 w 159"/>
                <a:gd name="T3" fmla="*/ 53 h 67"/>
                <a:gd name="T4" fmla="*/ 47 w 159"/>
                <a:gd name="T5" fmla="*/ 43 h 67"/>
                <a:gd name="T6" fmla="*/ 66 w 159"/>
                <a:gd name="T7" fmla="*/ 34 h 67"/>
                <a:gd name="T8" fmla="*/ 92 w 159"/>
                <a:gd name="T9" fmla="*/ 26 h 67"/>
                <a:gd name="T10" fmla="*/ 117 w 159"/>
                <a:gd name="T11" fmla="*/ 15 h 67"/>
                <a:gd name="T12" fmla="*/ 159 w 159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67">
                  <a:moveTo>
                    <a:pt x="0" y="67"/>
                  </a:moveTo>
                  <a:lnTo>
                    <a:pt x="27" y="53"/>
                  </a:lnTo>
                  <a:lnTo>
                    <a:pt x="47" y="43"/>
                  </a:lnTo>
                  <a:lnTo>
                    <a:pt x="66" y="34"/>
                  </a:lnTo>
                  <a:lnTo>
                    <a:pt x="92" y="26"/>
                  </a:lnTo>
                  <a:lnTo>
                    <a:pt x="117" y="15"/>
                  </a:lnTo>
                  <a:lnTo>
                    <a:pt x="15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41" name="Freeform 93">
              <a:extLst>
                <a:ext uri="{FF2B5EF4-FFF2-40B4-BE49-F238E27FC236}">
                  <a16:creationId xmlns:a16="http://schemas.microsoft.com/office/drawing/2014/main" id="{90FAF508-5F62-8FE9-BB6B-A7EF6AC25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" y="317"/>
              <a:ext cx="42" cy="22"/>
            </a:xfrm>
            <a:custGeom>
              <a:avLst/>
              <a:gdLst>
                <a:gd name="T0" fmla="*/ 209 w 209"/>
                <a:gd name="T1" fmla="*/ 0 h 107"/>
                <a:gd name="T2" fmla="*/ 181 w 209"/>
                <a:gd name="T3" fmla="*/ 7 h 107"/>
                <a:gd name="T4" fmla="*/ 163 w 209"/>
                <a:gd name="T5" fmla="*/ 12 h 107"/>
                <a:gd name="T6" fmla="*/ 145 w 209"/>
                <a:gd name="T7" fmla="*/ 16 h 107"/>
                <a:gd name="T8" fmla="*/ 134 w 209"/>
                <a:gd name="T9" fmla="*/ 19 h 107"/>
                <a:gd name="T10" fmla="*/ 118 w 209"/>
                <a:gd name="T11" fmla="*/ 24 h 107"/>
                <a:gd name="T12" fmla="*/ 87 w 209"/>
                <a:gd name="T13" fmla="*/ 33 h 107"/>
                <a:gd name="T14" fmla="*/ 70 w 209"/>
                <a:gd name="T15" fmla="*/ 38 h 107"/>
                <a:gd name="T16" fmla="*/ 46 w 209"/>
                <a:gd name="T17" fmla="*/ 46 h 107"/>
                <a:gd name="T18" fmla="*/ 25 w 209"/>
                <a:gd name="T19" fmla="*/ 53 h 107"/>
                <a:gd name="T20" fmla="*/ 2 w 209"/>
                <a:gd name="T21" fmla="*/ 61 h 107"/>
                <a:gd name="T22" fmla="*/ 1 w 209"/>
                <a:gd name="T23" fmla="*/ 75 h 107"/>
                <a:gd name="T24" fmla="*/ 0 w 209"/>
                <a:gd name="T25" fmla="*/ 96 h 107"/>
                <a:gd name="T26" fmla="*/ 1 w 209"/>
                <a:gd name="T27" fmla="*/ 107 h 107"/>
                <a:gd name="T28" fmla="*/ 51 w 209"/>
                <a:gd name="T29" fmla="*/ 89 h 107"/>
                <a:gd name="T30" fmla="*/ 79 w 209"/>
                <a:gd name="T31" fmla="*/ 83 h 107"/>
                <a:gd name="T32" fmla="*/ 105 w 209"/>
                <a:gd name="T33" fmla="*/ 75 h 107"/>
                <a:gd name="T34" fmla="*/ 130 w 209"/>
                <a:gd name="T35" fmla="*/ 68 h 107"/>
                <a:gd name="T36" fmla="*/ 153 w 209"/>
                <a:gd name="T37" fmla="*/ 61 h 107"/>
                <a:gd name="T38" fmla="*/ 174 w 209"/>
                <a:gd name="T39" fmla="*/ 57 h 107"/>
                <a:gd name="T40" fmla="*/ 190 w 209"/>
                <a:gd name="T41" fmla="*/ 53 h 107"/>
                <a:gd name="T42" fmla="*/ 209 w 209"/>
                <a:gd name="T43" fmla="*/ 47 h 107"/>
                <a:gd name="T44" fmla="*/ 209 w 209"/>
                <a:gd name="T45" fmla="*/ 0 h 107"/>
                <a:gd name="T46" fmla="*/ 209 w 209"/>
                <a:gd name="T47" fmla="*/ 0 h 107"/>
                <a:gd name="T48" fmla="*/ 209 w 209"/>
                <a:gd name="T4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9" h="107">
                  <a:moveTo>
                    <a:pt x="209" y="0"/>
                  </a:moveTo>
                  <a:lnTo>
                    <a:pt x="181" y="7"/>
                  </a:lnTo>
                  <a:lnTo>
                    <a:pt x="163" y="12"/>
                  </a:lnTo>
                  <a:lnTo>
                    <a:pt x="145" y="16"/>
                  </a:lnTo>
                  <a:lnTo>
                    <a:pt x="134" y="19"/>
                  </a:lnTo>
                  <a:lnTo>
                    <a:pt x="118" y="24"/>
                  </a:lnTo>
                  <a:lnTo>
                    <a:pt x="87" y="33"/>
                  </a:lnTo>
                  <a:lnTo>
                    <a:pt x="70" y="38"/>
                  </a:lnTo>
                  <a:lnTo>
                    <a:pt x="46" y="46"/>
                  </a:lnTo>
                  <a:lnTo>
                    <a:pt x="25" y="53"/>
                  </a:lnTo>
                  <a:lnTo>
                    <a:pt x="2" y="61"/>
                  </a:lnTo>
                  <a:lnTo>
                    <a:pt x="1" y="75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51" y="89"/>
                  </a:lnTo>
                  <a:lnTo>
                    <a:pt x="79" y="83"/>
                  </a:lnTo>
                  <a:lnTo>
                    <a:pt x="105" y="75"/>
                  </a:lnTo>
                  <a:lnTo>
                    <a:pt x="130" y="68"/>
                  </a:lnTo>
                  <a:lnTo>
                    <a:pt x="153" y="61"/>
                  </a:lnTo>
                  <a:lnTo>
                    <a:pt x="174" y="57"/>
                  </a:lnTo>
                  <a:lnTo>
                    <a:pt x="190" y="53"/>
                  </a:lnTo>
                  <a:lnTo>
                    <a:pt x="209" y="47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42" name="Freeform 94">
              <a:extLst>
                <a:ext uri="{FF2B5EF4-FFF2-40B4-BE49-F238E27FC236}">
                  <a16:creationId xmlns:a16="http://schemas.microsoft.com/office/drawing/2014/main" id="{087E894E-DC94-5DBB-8C1C-3BF470608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" y="317"/>
              <a:ext cx="42" cy="22"/>
            </a:xfrm>
            <a:custGeom>
              <a:avLst/>
              <a:gdLst>
                <a:gd name="T0" fmla="*/ 209 w 209"/>
                <a:gd name="T1" fmla="*/ 0 h 107"/>
                <a:gd name="T2" fmla="*/ 181 w 209"/>
                <a:gd name="T3" fmla="*/ 7 h 107"/>
                <a:gd name="T4" fmla="*/ 163 w 209"/>
                <a:gd name="T5" fmla="*/ 12 h 107"/>
                <a:gd name="T6" fmla="*/ 145 w 209"/>
                <a:gd name="T7" fmla="*/ 16 h 107"/>
                <a:gd name="T8" fmla="*/ 134 w 209"/>
                <a:gd name="T9" fmla="*/ 19 h 107"/>
                <a:gd name="T10" fmla="*/ 118 w 209"/>
                <a:gd name="T11" fmla="*/ 24 h 107"/>
                <a:gd name="T12" fmla="*/ 87 w 209"/>
                <a:gd name="T13" fmla="*/ 33 h 107"/>
                <a:gd name="T14" fmla="*/ 70 w 209"/>
                <a:gd name="T15" fmla="*/ 38 h 107"/>
                <a:gd name="T16" fmla="*/ 46 w 209"/>
                <a:gd name="T17" fmla="*/ 46 h 107"/>
                <a:gd name="T18" fmla="*/ 25 w 209"/>
                <a:gd name="T19" fmla="*/ 53 h 107"/>
                <a:gd name="T20" fmla="*/ 2 w 209"/>
                <a:gd name="T21" fmla="*/ 61 h 107"/>
                <a:gd name="T22" fmla="*/ 1 w 209"/>
                <a:gd name="T23" fmla="*/ 75 h 107"/>
                <a:gd name="T24" fmla="*/ 0 w 209"/>
                <a:gd name="T25" fmla="*/ 96 h 107"/>
                <a:gd name="T26" fmla="*/ 1 w 209"/>
                <a:gd name="T27" fmla="*/ 107 h 107"/>
                <a:gd name="T28" fmla="*/ 51 w 209"/>
                <a:gd name="T29" fmla="*/ 89 h 107"/>
                <a:gd name="T30" fmla="*/ 79 w 209"/>
                <a:gd name="T31" fmla="*/ 83 h 107"/>
                <a:gd name="T32" fmla="*/ 105 w 209"/>
                <a:gd name="T33" fmla="*/ 75 h 107"/>
                <a:gd name="T34" fmla="*/ 130 w 209"/>
                <a:gd name="T35" fmla="*/ 68 h 107"/>
                <a:gd name="T36" fmla="*/ 153 w 209"/>
                <a:gd name="T37" fmla="*/ 61 h 107"/>
                <a:gd name="T38" fmla="*/ 174 w 209"/>
                <a:gd name="T39" fmla="*/ 57 h 107"/>
                <a:gd name="T40" fmla="*/ 190 w 209"/>
                <a:gd name="T41" fmla="*/ 53 h 107"/>
                <a:gd name="T42" fmla="*/ 209 w 209"/>
                <a:gd name="T43" fmla="*/ 47 h 107"/>
                <a:gd name="T44" fmla="*/ 209 w 209"/>
                <a:gd name="T45" fmla="*/ 0 h 107"/>
                <a:gd name="T46" fmla="*/ 209 w 209"/>
                <a:gd name="T4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9" h="107">
                  <a:moveTo>
                    <a:pt x="209" y="0"/>
                  </a:moveTo>
                  <a:lnTo>
                    <a:pt x="181" y="7"/>
                  </a:lnTo>
                  <a:lnTo>
                    <a:pt x="163" y="12"/>
                  </a:lnTo>
                  <a:lnTo>
                    <a:pt x="145" y="16"/>
                  </a:lnTo>
                  <a:lnTo>
                    <a:pt x="134" y="19"/>
                  </a:lnTo>
                  <a:lnTo>
                    <a:pt x="118" y="24"/>
                  </a:lnTo>
                  <a:lnTo>
                    <a:pt x="87" y="33"/>
                  </a:lnTo>
                  <a:lnTo>
                    <a:pt x="70" y="38"/>
                  </a:lnTo>
                  <a:lnTo>
                    <a:pt x="46" y="46"/>
                  </a:lnTo>
                  <a:lnTo>
                    <a:pt x="25" y="53"/>
                  </a:lnTo>
                  <a:lnTo>
                    <a:pt x="2" y="61"/>
                  </a:lnTo>
                  <a:lnTo>
                    <a:pt x="1" y="75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51" y="89"/>
                  </a:lnTo>
                  <a:lnTo>
                    <a:pt x="79" y="83"/>
                  </a:lnTo>
                  <a:lnTo>
                    <a:pt x="105" y="75"/>
                  </a:lnTo>
                  <a:lnTo>
                    <a:pt x="130" y="68"/>
                  </a:lnTo>
                  <a:lnTo>
                    <a:pt x="153" y="61"/>
                  </a:lnTo>
                  <a:lnTo>
                    <a:pt x="174" y="57"/>
                  </a:lnTo>
                  <a:lnTo>
                    <a:pt x="190" y="53"/>
                  </a:lnTo>
                  <a:lnTo>
                    <a:pt x="209" y="47"/>
                  </a:lnTo>
                  <a:lnTo>
                    <a:pt x="209" y="0"/>
                  </a:lnTo>
                  <a:lnTo>
                    <a:pt x="20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43" name="Freeform 95">
              <a:extLst>
                <a:ext uri="{FF2B5EF4-FFF2-40B4-BE49-F238E27FC236}">
                  <a16:creationId xmlns:a16="http://schemas.microsoft.com/office/drawing/2014/main" id="{FB2AC1A7-BB55-4189-797F-2D1C4E249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" y="320"/>
              <a:ext cx="40" cy="12"/>
            </a:xfrm>
            <a:custGeom>
              <a:avLst/>
              <a:gdLst>
                <a:gd name="T0" fmla="*/ 0 w 198"/>
                <a:gd name="T1" fmla="*/ 58 h 58"/>
                <a:gd name="T2" fmla="*/ 28 w 198"/>
                <a:gd name="T3" fmla="*/ 47 h 58"/>
                <a:gd name="T4" fmla="*/ 52 w 198"/>
                <a:gd name="T5" fmla="*/ 39 h 58"/>
                <a:gd name="T6" fmla="*/ 78 w 198"/>
                <a:gd name="T7" fmla="*/ 32 h 58"/>
                <a:gd name="T8" fmla="*/ 104 w 198"/>
                <a:gd name="T9" fmla="*/ 24 h 58"/>
                <a:gd name="T10" fmla="*/ 128 w 198"/>
                <a:gd name="T11" fmla="*/ 18 h 58"/>
                <a:gd name="T12" fmla="*/ 146 w 198"/>
                <a:gd name="T13" fmla="*/ 12 h 58"/>
                <a:gd name="T14" fmla="*/ 160 w 198"/>
                <a:gd name="T15" fmla="*/ 8 h 58"/>
                <a:gd name="T16" fmla="*/ 173 w 198"/>
                <a:gd name="T17" fmla="*/ 5 h 58"/>
                <a:gd name="T18" fmla="*/ 187 w 198"/>
                <a:gd name="T19" fmla="*/ 2 h 58"/>
                <a:gd name="T20" fmla="*/ 198 w 198"/>
                <a:gd name="T2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58">
                  <a:moveTo>
                    <a:pt x="0" y="58"/>
                  </a:moveTo>
                  <a:lnTo>
                    <a:pt x="28" y="47"/>
                  </a:lnTo>
                  <a:lnTo>
                    <a:pt x="52" y="39"/>
                  </a:lnTo>
                  <a:lnTo>
                    <a:pt x="78" y="32"/>
                  </a:lnTo>
                  <a:lnTo>
                    <a:pt x="104" y="24"/>
                  </a:lnTo>
                  <a:lnTo>
                    <a:pt x="128" y="18"/>
                  </a:lnTo>
                  <a:lnTo>
                    <a:pt x="146" y="12"/>
                  </a:lnTo>
                  <a:lnTo>
                    <a:pt x="160" y="8"/>
                  </a:lnTo>
                  <a:lnTo>
                    <a:pt x="173" y="5"/>
                  </a:lnTo>
                  <a:lnTo>
                    <a:pt x="187" y="2"/>
                  </a:lnTo>
                  <a:lnTo>
                    <a:pt x="19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44" name="Freeform 96">
              <a:extLst>
                <a:ext uri="{FF2B5EF4-FFF2-40B4-BE49-F238E27FC236}">
                  <a16:creationId xmlns:a16="http://schemas.microsoft.com/office/drawing/2014/main" id="{9F85D1BF-79F9-8BB8-A24F-EAB7CA353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" y="325"/>
              <a:ext cx="41" cy="12"/>
            </a:xfrm>
            <a:custGeom>
              <a:avLst/>
              <a:gdLst>
                <a:gd name="T0" fmla="*/ 0 w 202"/>
                <a:gd name="T1" fmla="*/ 57 h 57"/>
                <a:gd name="T2" fmla="*/ 20 w 202"/>
                <a:gd name="T3" fmla="*/ 49 h 57"/>
                <a:gd name="T4" fmla="*/ 69 w 202"/>
                <a:gd name="T5" fmla="*/ 35 h 57"/>
                <a:gd name="T6" fmla="*/ 110 w 202"/>
                <a:gd name="T7" fmla="*/ 22 h 57"/>
                <a:gd name="T8" fmla="*/ 152 w 202"/>
                <a:gd name="T9" fmla="*/ 12 h 57"/>
                <a:gd name="T10" fmla="*/ 176 w 202"/>
                <a:gd name="T11" fmla="*/ 6 h 57"/>
                <a:gd name="T12" fmla="*/ 202 w 202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57">
                  <a:moveTo>
                    <a:pt x="0" y="57"/>
                  </a:moveTo>
                  <a:lnTo>
                    <a:pt x="20" y="49"/>
                  </a:lnTo>
                  <a:lnTo>
                    <a:pt x="69" y="35"/>
                  </a:lnTo>
                  <a:lnTo>
                    <a:pt x="110" y="22"/>
                  </a:lnTo>
                  <a:lnTo>
                    <a:pt x="152" y="12"/>
                  </a:lnTo>
                  <a:lnTo>
                    <a:pt x="176" y="6"/>
                  </a:lnTo>
                  <a:lnTo>
                    <a:pt x="20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45" name="Freeform 97">
              <a:extLst>
                <a:ext uri="{FF2B5EF4-FFF2-40B4-BE49-F238E27FC236}">
                  <a16:creationId xmlns:a16="http://schemas.microsoft.com/office/drawing/2014/main" id="{EB7BFE4C-9522-CC0C-60B1-CB7F1225E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" y="282"/>
              <a:ext cx="23" cy="12"/>
            </a:xfrm>
            <a:custGeom>
              <a:avLst/>
              <a:gdLst>
                <a:gd name="T0" fmla="*/ 0 w 114"/>
                <a:gd name="T1" fmla="*/ 22 h 58"/>
                <a:gd name="T2" fmla="*/ 114 w 114"/>
                <a:gd name="T3" fmla="*/ 0 h 58"/>
                <a:gd name="T4" fmla="*/ 114 w 114"/>
                <a:gd name="T5" fmla="*/ 45 h 58"/>
                <a:gd name="T6" fmla="*/ 39 w 114"/>
                <a:gd name="T7" fmla="*/ 58 h 58"/>
                <a:gd name="T8" fmla="*/ 0 w 114"/>
                <a:gd name="T9" fmla="*/ 23 h 58"/>
                <a:gd name="T10" fmla="*/ 0 w 114"/>
                <a:gd name="T11" fmla="*/ 23 h 58"/>
                <a:gd name="T12" fmla="*/ 0 w 114"/>
                <a:gd name="T13" fmla="*/ 2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58">
                  <a:moveTo>
                    <a:pt x="0" y="22"/>
                  </a:moveTo>
                  <a:lnTo>
                    <a:pt x="114" y="0"/>
                  </a:lnTo>
                  <a:lnTo>
                    <a:pt x="114" y="45"/>
                  </a:lnTo>
                  <a:lnTo>
                    <a:pt x="39" y="5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46" name="Freeform 98">
              <a:extLst>
                <a:ext uri="{FF2B5EF4-FFF2-40B4-BE49-F238E27FC236}">
                  <a16:creationId xmlns:a16="http://schemas.microsoft.com/office/drawing/2014/main" id="{B123FA6F-028C-C883-4D0D-3BD7CEBC9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" y="282"/>
              <a:ext cx="23" cy="12"/>
            </a:xfrm>
            <a:custGeom>
              <a:avLst/>
              <a:gdLst>
                <a:gd name="T0" fmla="*/ 0 w 114"/>
                <a:gd name="T1" fmla="*/ 22 h 58"/>
                <a:gd name="T2" fmla="*/ 114 w 114"/>
                <a:gd name="T3" fmla="*/ 0 h 58"/>
                <a:gd name="T4" fmla="*/ 114 w 114"/>
                <a:gd name="T5" fmla="*/ 45 h 58"/>
                <a:gd name="T6" fmla="*/ 39 w 114"/>
                <a:gd name="T7" fmla="*/ 58 h 58"/>
                <a:gd name="T8" fmla="*/ 0 w 114"/>
                <a:gd name="T9" fmla="*/ 23 h 58"/>
                <a:gd name="T10" fmla="*/ 0 w 114"/>
                <a:gd name="T11" fmla="*/ 2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58">
                  <a:moveTo>
                    <a:pt x="0" y="22"/>
                  </a:moveTo>
                  <a:lnTo>
                    <a:pt x="114" y="0"/>
                  </a:lnTo>
                  <a:lnTo>
                    <a:pt x="114" y="45"/>
                  </a:lnTo>
                  <a:lnTo>
                    <a:pt x="39" y="58"/>
                  </a:lnTo>
                  <a:lnTo>
                    <a:pt x="0" y="23"/>
                  </a:lnTo>
                  <a:lnTo>
                    <a:pt x="0" y="2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47" name="Line 99">
              <a:extLst>
                <a:ext uri="{FF2B5EF4-FFF2-40B4-BE49-F238E27FC236}">
                  <a16:creationId xmlns:a16="http://schemas.microsoft.com/office/drawing/2014/main" id="{066B46E8-22DF-0F23-F14B-7364A1B1EE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6" y="284"/>
              <a:ext cx="2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48" name="Line 100">
              <a:extLst>
                <a:ext uri="{FF2B5EF4-FFF2-40B4-BE49-F238E27FC236}">
                  <a16:creationId xmlns:a16="http://schemas.microsoft.com/office/drawing/2014/main" id="{06F05A10-72D5-EA54-1B20-121C01444C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1" y="289"/>
              <a:ext cx="1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49" name="Freeform 101">
              <a:extLst>
                <a:ext uri="{FF2B5EF4-FFF2-40B4-BE49-F238E27FC236}">
                  <a16:creationId xmlns:a16="http://schemas.microsoft.com/office/drawing/2014/main" id="{27165C6C-D0EE-9C8C-CF8C-81E85F32D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" y="285"/>
              <a:ext cx="30" cy="29"/>
            </a:xfrm>
            <a:custGeom>
              <a:avLst/>
              <a:gdLst>
                <a:gd name="T0" fmla="*/ 153 w 154"/>
                <a:gd name="T1" fmla="*/ 53 h 144"/>
                <a:gd name="T2" fmla="*/ 146 w 154"/>
                <a:gd name="T3" fmla="*/ 50 h 144"/>
                <a:gd name="T4" fmla="*/ 130 w 154"/>
                <a:gd name="T5" fmla="*/ 40 h 144"/>
                <a:gd name="T6" fmla="*/ 111 w 154"/>
                <a:gd name="T7" fmla="*/ 30 h 144"/>
                <a:gd name="T8" fmla="*/ 93 w 154"/>
                <a:gd name="T9" fmla="*/ 22 h 144"/>
                <a:gd name="T10" fmla="*/ 82 w 154"/>
                <a:gd name="T11" fmla="*/ 16 h 144"/>
                <a:gd name="T12" fmla="*/ 77 w 154"/>
                <a:gd name="T13" fmla="*/ 12 h 144"/>
                <a:gd name="T14" fmla="*/ 68 w 154"/>
                <a:gd name="T15" fmla="*/ 8 h 144"/>
                <a:gd name="T16" fmla="*/ 58 w 154"/>
                <a:gd name="T17" fmla="*/ 5 h 144"/>
                <a:gd name="T18" fmla="*/ 49 w 154"/>
                <a:gd name="T19" fmla="*/ 0 h 144"/>
                <a:gd name="T20" fmla="*/ 42 w 154"/>
                <a:gd name="T21" fmla="*/ 5 h 144"/>
                <a:gd name="T22" fmla="*/ 31 w 154"/>
                <a:gd name="T23" fmla="*/ 14 h 144"/>
                <a:gd name="T24" fmla="*/ 21 w 154"/>
                <a:gd name="T25" fmla="*/ 27 h 144"/>
                <a:gd name="T26" fmla="*/ 17 w 154"/>
                <a:gd name="T27" fmla="*/ 33 h 144"/>
                <a:gd name="T28" fmla="*/ 12 w 154"/>
                <a:gd name="T29" fmla="*/ 40 h 144"/>
                <a:gd name="T30" fmla="*/ 7 w 154"/>
                <a:gd name="T31" fmla="*/ 48 h 144"/>
                <a:gd name="T32" fmla="*/ 4 w 154"/>
                <a:gd name="T33" fmla="*/ 56 h 144"/>
                <a:gd name="T34" fmla="*/ 0 w 154"/>
                <a:gd name="T35" fmla="*/ 62 h 144"/>
                <a:gd name="T36" fmla="*/ 21 w 154"/>
                <a:gd name="T37" fmla="*/ 71 h 144"/>
                <a:gd name="T38" fmla="*/ 38 w 154"/>
                <a:gd name="T39" fmla="*/ 78 h 144"/>
                <a:gd name="T40" fmla="*/ 59 w 154"/>
                <a:gd name="T41" fmla="*/ 88 h 144"/>
                <a:gd name="T42" fmla="*/ 88 w 154"/>
                <a:gd name="T43" fmla="*/ 100 h 144"/>
                <a:gd name="T44" fmla="*/ 115 w 154"/>
                <a:gd name="T45" fmla="*/ 116 h 144"/>
                <a:gd name="T46" fmla="*/ 142 w 154"/>
                <a:gd name="T47" fmla="*/ 134 h 144"/>
                <a:gd name="T48" fmla="*/ 154 w 154"/>
                <a:gd name="T49" fmla="*/ 144 h 144"/>
                <a:gd name="T50" fmla="*/ 154 w 154"/>
                <a:gd name="T51" fmla="*/ 53 h 144"/>
                <a:gd name="T52" fmla="*/ 154 w 154"/>
                <a:gd name="T53" fmla="*/ 53 h 144"/>
                <a:gd name="T54" fmla="*/ 153 w 154"/>
                <a:gd name="T55" fmla="*/ 5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4" h="144">
                  <a:moveTo>
                    <a:pt x="153" y="53"/>
                  </a:moveTo>
                  <a:lnTo>
                    <a:pt x="146" y="50"/>
                  </a:lnTo>
                  <a:lnTo>
                    <a:pt x="130" y="40"/>
                  </a:lnTo>
                  <a:lnTo>
                    <a:pt x="111" y="30"/>
                  </a:lnTo>
                  <a:lnTo>
                    <a:pt x="93" y="22"/>
                  </a:lnTo>
                  <a:lnTo>
                    <a:pt x="82" y="16"/>
                  </a:lnTo>
                  <a:lnTo>
                    <a:pt x="77" y="12"/>
                  </a:lnTo>
                  <a:lnTo>
                    <a:pt x="68" y="8"/>
                  </a:lnTo>
                  <a:lnTo>
                    <a:pt x="58" y="5"/>
                  </a:lnTo>
                  <a:lnTo>
                    <a:pt x="49" y="0"/>
                  </a:lnTo>
                  <a:lnTo>
                    <a:pt x="42" y="5"/>
                  </a:lnTo>
                  <a:lnTo>
                    <a:pt x="31" y="14"/>
                  </a:lnTo>
                  <a:lnTo>
                    <a:pt x="21" y="27"/>
                  </a:lnTo>
                  <a:lnTo>
                    <a:pt x="17" y="33"/>
                  </a:lnTo>
                  <a:lnTo>
                    <a:pt x="12" y="40"/>
                  </a:lnTo>
                  <a:lnTo>
                    <a:pt x="7" y="48"/>
                  </a:lnTo>
                  <a:lnTo>
                    <a:pt x="4" y="56"/>
                  </a:lnTo>
                  <a:lnTo>
                    <a:pt x="0" y="62"/>
                  </a:lnTo>
                  <a:lnTo>
                    <a:pt x="21" y="71"/>
                  </a:lnTo>
                  <a:lnTo>
                    <a:pt x="38" y="78"/>
                  </a:lnTo>
                  <a:lnTo>
                    <a:pt x="59" y="88"/>
                  </a:lnTo>
                  <a:lnTo>
                    <a:pt x="88" y="100"/>
                  </a:lnTo>
                  <a:lnTo>
                    <a:pt x="115" y="116"/>
                  </a:lnTo>
                  <a:lnTo>
                    <a:pt x="142" y="134"/>
                  </a:lnTo>
                  <a:lnTo>
                    <a:pt x="154" y="144"/>
                  </a:lnTo>
                  <a:lnTo>
                    <a:pt x="154" y="53"/>
                  </a:lnTo>
                  <a:lnTo>
                    <a:pt x="154" y="53"/>
                  </a:lnTo>
                  <a:lnTo>
                    <a:pt x="153" y="53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0" name="Freeform 102">
              <a:extLst>
                <a:ext uri="{FF2B5EF4-FFF2-40B4-BE49-F238E27FC236}">
                  <a16:creationId xmlns:a16="http://schemas.microsoft.com/office/drawing/2014/main" id="{F1584F1E-D9AA-4FCA-54F9-CDF89F9A0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" y="285"/>
              <a:ext cx="30" cy="29"/>
            </a:xfrm>
            <a:custGeom>
              <a:avLst/>
              <a:gdLst>
                <a:gd name="T0" fmla="*/ 153 w 154"/>
                <a:gd name="T1" fmla="*/ 53 h 144"/>
                <a:gd name="T2" fmla="*/ 146 w 154"/>
                <a:gd name="T3" fmla="*/ 50 h 144"/>
                <a:gd name="T4" fmla="*/ 130 w 154"/>
                <a:gd name="T5" fmla="*/ 40 h 144"/>
                <a:gd name="T6" fmla="*/ 111 w 154"/>
                <a:gd name="T7" fmla="*/ 30 h 144"/>
                <a:gd name="T8" fmla="*/ 93 w 154"/>
                <a:gd name="T9" fmla="*/ 22 h 144"/>
                <a:gd name="T10" fmla="*/ 82 w 154"/>
                <a:gd name="T11" fmla="*/ 16 h 144"/>
                <a:gd name="T12" fmla="*/ 77 w 154"/>
                <a:gd name="T13" fmla="*/ 12 h 144"/>
                <a:gd name="T14" fmla="*/ 68 w 154"/>
                <a:gd name="T15" fmla="*/ 8 h 144"/>
                <a:gd name="T16" fmla="*/ 58 w 154"/>
                <a:gd name="T17" fmla="*/ 5 h 144"/>
                <a:gd name="T18" fmla="*/ 49 w 154"/>
                <a:gd name="T19" fmla="*/ 0 h 144"/>
                <a:gd name="T20" fmla="*/ 42 w 154"/>
                <a:gd name="T21" fmla="*/ 5 h 144"/>
                <a:gd name="T22" fmla="*/ 31 w 154"/>
                <a:gd name="T23" fmla="*/ 14 h 144"/>
                <a:gd name="T24" fmla="*/ 21 w 154"/>
                <a:gd name="T25" fmla="*/ 27 h 144"/>
                <a:gd name="T26" fmla="*/ 17 w 154"/>
                <a:gd name="T27" fmla="*/ 33 h 144"/>
                <a:gd name="T28" fmla="*/ 12 w 154"/>
                <a:gd name="T29" fmla="*/ 40 h 144"/>
                <a:gd name="T30" fmla="*/ 7 w 154"/>
                <a:gd name="T31" fmla="*/ 48 h 144"/>
                <a:gd name="T32" fmla="*/ 4 w 154"/>
                <a:gd name="T33" fmla="*/ 56 h 144"/>
                <a:gd name="T34" fmla="*/ 0 w 154"/>
                <a:gd name="T35" fmla="*/ 62 h 144"/>
                <a:gd name="T36" fmla="*/ 21 w 154"/>
                <a:gd name="T37" fmla="*/ 71 h 144"/>
                <a:gd name="T38" fmla="*/ 38 w 154"/>
                <a:gd name="T39" fmla="*/ 78 h 144"/>
                <a:gd name="T40" fmla="*/ 59 w 154"/>
                <a:gd name="T41" fmla="*/ 88 h 144"/>
                <a:gd name="T42" fmla="*/ 88 w 154"/>
                <a:gd name="T43" fmla="*/ 100 h 144"/>
                <a:gd name="T44" fmla="*/ 115 w 154"/>
                <a:gd name="T45" fmla="*/ 116 h 144"/>
                <a:gd name="T46" fmla="*/ 142 w 154"/>
                <a:gd name="T47" fmla="*/ 134 h 144"/>
                <a:gd name="T48" fmla="*/ 154 w 154"/>
                <a:gd name="T49" fmla="*/ 144 h 144"/>
                <a:gd name="T50" fmla="*/ 154 w 154"/>
                <a:gd name="T51" fmla="*/ 53 h 144"/>
                <a:gd name="T52" fmla="*/ 154 w 154"/>
                <a:gd name="T53" fmla="*/ 5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144">
                  <a:moveTo>
                    <a:pt x="153" y="53"/>
                  </a:moveTo>
                  <a:lnTo>
                    <a:pt x="146" y="50"/>
                  </a:lnTo>
                  <a:lnTo>
                    <a:pt x="130" y="40"/>
                  </a:lnTo>
                  <a:lnTo>
                    <a:pt x="111" y="30"/>
                  </a:lnTo>
                  <a:lnTo>
                    <a:pt x="93" y="22"/>
                  </a:lnTo>
                  <a:lnTo>
                    <a:pt x="82" y="16"/>
                  </a:lnTo>
                  <a:lnTo>
                    <a:pt x="77" y="12"/>
                  </a:lnTo>
                  <a:lnTo>
                    <a:pt x="68" y="8"/>
                  </a:lnTo>
                  <a:lnTo>
                    <a:pt x="58" y="5"/>
                  </a:lnTo>
                  <a:lnTo>
                    <a:pt x="49" y="0"/>
                  </a:lnTo>
                  <a:lnTo>
                    <a:pt x="42" y="5"/>
                  </a:lnTo>
                  <a:lnTo>
                    <a:pt x="31" y="14"/>
                  </a:lnTo>
                  <a:lnTo>
                    <a:pt x="21" y="27"/>
                  </a:lnTo>
                  <a:lnTo>
                    <a:pt x="17" y="33"/>
                  </a:lnTo>
                  <a:lnTo>
                    <a:pt x="12" y="40"/>
                  </a:lnTo>
                  <a:lnTo>
                    <a:pt x="7" y="48"/>
                  </a:lnTo>
                  <a:lnTo>
                    <a:pt x="4" y="56"/>
                  </a:lnTo>
                  <a:lnTo>
                    <a:pt x="0" y="62"/>
                  </a:lnTo>
                  <a:lnTo>
                    <a:pt x="21" y="71"/>
                  </a:lnTo>
                  <a:lnTo>
                    <a:pt x="38" y="78"/>
                  </a:lnTo>
                  <a:lnTo>
                    <a:pt x="59" y="88"/>
                  </a:lnTo>
                  <a:lnTo>
                    <a:pt x="88" y="100"/>
                  </a:lnTo>
                  <a:lnTo>
                    <a:pt x="115" y="116"/>
                  </a:lnTo>
                  <a:lnTo>
                    <a:pt x="142" y="134"/>
                  </a:lnTo>
                  <a:lnTo>
                    <a:pt x="154" y="144"/>
                  </a:lnTo>
                  <a:lnTo>
                    <a:pt x="154" y="53"/>
                  </a:lnTo>
                  <a:lnTo>
                    <a:pt x="154" y="5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1" name="Freeform 103">
              <a:extLst>
                <a:ext uri="{FF2B5EF4-FFF2-40B4-BE49-F238E27FC236}">
                  <a16:creationId xmlns:a16="http://schemas.microsoft.com/office/drawing/2014/main" id="{050FD81E-BB1F-1101-E9C2-3A3242EAD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286"/>
              <a:ext cx="23" cy="13"/>
            </a:xfrm>
            <a:custGeom>
              <a:avLst/>
              <a:gdLst>
                <a:gd name="T0" fmla="*/ 116 w 116"/>
                <a:gd name="T1" fmla="*/ 61 h 61"/>
                <a:gd name="T2" fmla="*/ 101 w 116"/>
                <a:gd name="T3" fmla="*/ 53 h 61"/>
                <a:gd name="T4" fmla="*/ 77 w 116"/>
                <a:gd name="T5" fmla="*/ 37 h 61"/>
                <a:gd name="T6" fmla="*/ 40 w 116"/>
                <a:gd name="T7" fmla="*/ 19 h 61"/>
                <a:gd name="T8" fmla="*/ 21 w 116"/>
                <a:gd name="T9" fmla="*/ 11 h 61"/>
                <a:gd name="T10" fmla="*/ 0 w 116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61">
                  <a:moveTo>
                    <a:pt x="116" y="61"/>
                  </a:moveTo>
                  <a:lnTo>
                    <a:pt x="101" y="53"/>
                  </a:lnTo>
                  <a:lnTo>
                    <a:pt x="77" y="37"/>
                  </a:lnTo>
                  <a:lnTo>
                    <a:pt x="40" y="19"/>
                  </a:lnTo>
                  <a:lnTo>
                    <a:pt x="21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2" name="Freeform 104">
              <a:extLst>
                <a:ext uri="{FF2B5EF4-FFF2-40B4-BE49-F238E27FC236}">
                  <a16:creationId xmlns:a16="http://schemas.microsoft.com/office/drawing/2014/main" id="{BB0A7940-BA58-3827-58DF-6FD164389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" y="296"/>
              <a:ext cx="29" cy="15"/>
            </a:xfrm>
            <a:custGeom>
              <a:avLst/>
              <a:gdLst>
                <a:gd name="T0" fmla="*/ 147 w 147"/>
                <a:gd name="T1" fmla="*/ 78 h 78"/>
                <a:gd name="T2" fmla="*/ 129 w 147"/>
                <a:gd name="T3" fmla="*/ 63 h 78"/>
                <a:gd name="T4" fmla="*/ 105 w 147"/>
                <a:gd name="T5" fmla="*/ 49 h 78"/>
                <a:gd name="T6" fmla="*/ 81 w 147"/>
                <a:gd name="T7" fmla="*/ 37 h 78"/>
                <a:gd name="T8" fmla="*/ 56 w 147"/>
                <a:gd name="T9" fmla="*/ 26 h 78"/>
                <a:gd name="T10" fmla="*/ 31 w 147"/>
                <a:gd name="T11" fmla="*/ 15 h 78"/>
                <a:gd name="T12" fmla="*/ 14 w 147"/>
                <a:gd name="T13" fmla="*/ 8 h 78"/>
                <a:gd name="T14" fmla="*/ 0 w 147"/>
                <a:gd name="T1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78">
                  <a:moveTo>
                    <a:pt x="147" y="78"/>
                  </a:moveTo>
                  <a:lnTo>
                    <a:pt x="129" y="63"/>
                  </a:lnTo>
                  <a:lnTo>
                    <a:pt x="105" y="49"/>
                  </a:lnTo>
                  <a:lnTo>
                    <a:pt x="81" y="37"/>
                  </a:lnTo>
                  <a:lnTo>
                    <a:pt x="56" y="26"/>
                  </a:lnTo>
                  <a:lnTo>
                    <a:pt x="31" y="15"/>
                  </a:lnTo>
                  <a:lnTo>
                    <a:pt x="14" y="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3" name="Freeform 105">
              <a:extLst>
                <a:ext uri="{FF2B5EF4-FFF2-40B4-BE49-F238E27FC236}">
                  <a16:creationId xmlns:a16="http://schemas.microsoft.com/office/drawing/2014/main" id="{13CE3C59-202D-79F3-D6B3-B072AAA84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" y="279"/>
              <a:ext cx="109" cy="121"/>
            </a:xfrm>
            <a:custGeom>
              <a:avLst/>
              <a:gdLst>
                <a:gd name="T0" fmla="*/ 0 w 545"/>
                <a:gd name="T1" fmla="*/ 0 h 604"/>
                <a:gd name="T2" fmla="*/ 545 w 545"/>
                <a:gd name="T3" fmla="*/ 1 h 604"/>
                <a:gd name="T4" fmla="*/ 545 w 545"/>
                <a:gd name="T5" fmla="*/ 393 h 604"/>
                <a:gd name="T6" fmla="*/ 533 w 545"/>
                <a:gd name="T7" fmla="*/ 441 h 604"/>
                <a:gd name="T8" fmla="*/ 511 w 545"/>
                <a:gd name="T9" fmla="*/ 486 h 604"/>
                <a:gd name="T10" fmla="*/ 478 w 545"/>
                <a:gd name="T11" fmla="*/ 525 h 604"/>
                <a:gd name="T12" fmla="*/ 438 w 545"/>
                <a:gd name="T13" fmla="*/ 558 h 604"/>
                <a:gd name="T14" fmla="*/ 390 w 545"/>
                <a:gd name="T15" fmla="*/ 582 h 604"/>
                <a:gd name="T16" fmla="*/ 339 w 545"/>
                <a:gd name="T17" fmla="*/ 598 h 604"/>
                <a:gd name="T18" fmla="*/ 284 w 545"/>
                <a:gd name="T19" fmla="*/ 604 h 604"/>
                <a:gd name="T20" fmla="*/ 278 w 545"/>
                <a:gd name="T21" fmla="*/ 604 h 604"/>
                <a:gd name="T22" fmla="*/ 272 w 545"/>
                <a:gd name="T23" fmla="*/ 604 h 604"/>
                <a:gd name="T24" fmla="*/ 265 w 545"/>
                <a:gd name="T25" fmla="*/ 604 h 604"/>
                <a:gd name="T26" fmla="*/ 210 w 545"/>
                <a:gd name="T27" fmla="*/ 598 h 604"/>
                <a:gd name="T28" fmla="*/ 158 w 545"/>
                <a:gd name="T29" fmla="*/ 582 h 604"/>
                <a:gd name="T30" fmla="*/ 111 w 545"/>
                <a:gd name="T31" fmla="*/ 558 h 604"/>
                <a:gd name="T32" fmla="*/ 70 w 545"/>
                <a:gd name="T33" fmla="*/ 525 h 604"/>
                <a:gd name="T34" fmla="*/ 38 w 545"/>
                <a:gd name="T35" fmla="*/ 486 h 604"/>
                <a:gd name="T36" fmla="*/ 15 w 545"/>
                <a:gd name="T37" fmla="*/ 441 h 604"/>
                <a:gd name="T38" fmla="*/ 4 w 545"/>
                <a:gd name="T39" fmla="*/ 393 h 604"/>
                <a:gd name="T40" fmla="*/ 0 w 545"/>
                <a:gd name="T41" fmla="*/ 1 h 604"/>
                <a:gd name="T42" fmla="*/ 0 w 545"/>
                <a:gd name="T43" fmla="*/ 1 h 604"/>
                <a:gd name="T44" fmla="*/ 0 w 545"/>
                <a:gd name="T45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5" h="604">
                  <a:moveTo>
                    <a:pt x="0" y="0"/>
                  </a:moveTo>
                  <a:lnTo>
                    <a:pt x="545" y="1"/>
                  </a:lnTo>
                  <a:lnTo>
                    <a:pt x="545" y="393"/>
                  </a:lnTo>
                  <a:lnTo>
                    <a:pt x="533" y="441"/>
                  </a:lnTo>
                  <a:lnTo>
                    <a:pt x="511" y="486"/>
                  </a:lnTo>
                  <a:lnTo>
                    <a:pt x="478" y="525"/>
                  </a:lnTo>
                  <a:lnTo>
                    <a:pt x="438" y="558"/>
                  </a:lnTo>
                  <a:lnTo>
                    <a:pt x="390" y="582"/>
                  </a:lnTo>
                  <a:lnTo>
                    <a:pt x="339" y="598"/>
                  </a:lnTo>
                  <a:lnTo>
                    <a:pt x="284" y="604"/>
                  </a:lnTo>
                  <a:lnTo>
                    <a:pt x="278" y="604"/>
                  </a:lnTo>
                  <a:lnTo>
                    <a:pt x="272" y="604"/>
                  </a:lnTo>
                  <a:lnTo>
                    <a:pt x="265" y="604"/>
                  </a:lnTo>
                  <a:lnTo>
                    <a:pt x="210" y="598"/>
                  </a:lnTo>
                  <a:lnTo>
                    <a:pt x="158" y="582"/>
                  </a:lnTo>
                  <a:lnTo>
                    <a:pt x="111" y="558"/>
                  </a:lnTo>
                  <a:lnTo>
                    <a:pt x="70" y="525"/>
                  </a:lnTo>
                  <a:lnTo>
                    <a:pt x="38" y="486"/>
                  </a:lnTo>
                  <a:lnTo>
                    <a:pt x="15" y="441"/>
                  </a:lnTo>
                  <a:lnTo>
                    <a:pt x="4" y="39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4" name="Freeform 106">
              <a:extLst>
                <a:ext uri="{FF2B5EF4-FFF2-40B4-BE49-F238E27FC236}">
                  <a16:creationId xmlns:a16="http://schemas.microsoft.com/office/drawing/2014/main" id="{F710E320-373B-985E-B843-78C685B4E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" y="279"/>
              <a:ext cx="109" cy="121"/>
            </a:xfrm>
            <a:custGeom>
              <a:avLst/>
              <a:gdLst>
                <a:gd name="T0" fmla="*/ 0 w 545"/>
                <a:gd name="T1" fmla="*/ 0 h 604"/>
                <a:gd name="T2" fmla="*/ 545 w 545"/>
                <a:gd name="T3" fmla="*/ 1 h 604"/>
                <a:gd name="T4" fmla="*/ 545 w 545"/>
                <a:gd name="T5" fmla="*/ 393 h 604"/>
                <a:gd name="T6" fmla="*/ 533 w 545"/>
                <a:gd name="T7" fmla="*/ 441 h 604"/>
                <a:gd name="T8" fmla="*/ 511 w 545"/>
                <a:gd name="T9" fmla="*/ 486 h 604"/>
                <a:gd name="T10" fmla="*/ 478 w 545"/>
                <a:gd name="T11" fmla="*/ 525 h 604"/>
                <a:gd name="T12" fmla="*/ 438 w 545"/>
                <a:gd name="T13" fmla="*/ 558 h 604"/>
                <a:gd name="T14" fmla="*/ 390 w 545"/>
                <a:gd name="T15" fmla="*/ 582 h 604"/>
                <a:gd name="T16" fmla="*/ 339 w 545"/>
                <a:gd name="T17" fmla="*/ 598 h 604"/>
                <a:gd name="T18" fmla="*/ 284 w 545"/>
                <a:gd name="T19" fmla="*/ 604 h 604"/>
                <a:gd name="T20" fmla="*/ 278 w 545"/>
                <a:gd name="T21" fmla="*/ 604 h 604"/>
                <a:gd name="T22" fmla="*/ 272 w 545"/>
                <a:gd name="T23" fmla="*/ 604 h 604"/>
                <a:gd name="T24" fmla="*/ 265 w 545"/>
                <a:gd name="T25" fmla="*/ 604 h 604"/>
                <a:gd name="T26" fmla="*/ 210 w 545"/>
                <a:gd name="T27" fmla="*/ 598 h 604"/>
                <a:gd name="T28" fmla="*/ 158 w 545"/>
                <a:gd name="T29" fmla="*/ 582 h 604"/>
                <a:gd name="T30" fmla="*/ 111 w 545"/>
                <a:gd name="T31" fmla="*/ 558 h 604"/>
                <a:gd name="T32" fmla="*/ 70 w 545"/>
                <a:gd name="T33" fmla="*/ 525 h 604"/>
                <a:gd name="T34" fmla="*/ 38 w 545"/>
                <a:gd name="T35" fmla="*/ 486 h 604"/>
                <a:gd name="T36" fmla="*/ 15 w 545"/>
                <a:gd name="T37" fmla="*/ 441 h 604"/>
                <a:gd name="T38" fmla="*/ 4 w 545"/>
                <a:gd name="T39" fmla="*/ 393 h 604"/>
                <a:gd name="T40" fmla="*/ 0 w 545"/>
                <a:gd name="T41" fmla="*/ 1 h 604"/>
                <a:gd name="T42" fmla="*/ 0 w 545"/>
                <a:gd name="T43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5" h="604">
                  <a:moveTo>
                    <a:pt x="0" y="0"/>
                  </a:moveTo>
                  <a:lnTo>
                    <a:pt x="545" y="1"/>
                  </a:lnTo>
                  <a:lnTo>
                    <a:pt x="545" y="393"/>
                  </a:lnTo>
                  <a:lnTo>
                    <a:pt x="533" y="441"/>
                  </a:lnTo>
                  <a:lnTo>
                    <a:pt x="511" y="486"/>
                  </a:lnTo>
                  <a:lnTo>
                    <a:pt x="478" y="525"/>
                  </a:lnTo>
                  <a:lnTo>
                    <a:pt x="438" y="558"/>
                  </a:lnTo>
                  <a:lnTo>
                    <a:pt x="390" y="582"/>
                  </a:lnTo>
                  <a:lnTo>
                    <a:pt x="339" y="598"/>
                  </a:lnTo>
                  <a:lnTo>
                    <a:pt x="284" y="604"/>
                  </a:lnTo>
                  <a:lnTo>
                    <a:pt x="278" y="604"/>
                  </a:lnTo>
                  <a:lnTo>
                    <a:pt x="272" y="604"/>
                  </a:lnTo>
                  <a:lnTo>
                    <a:pt x="265" y="604"/>
                  </a:lnTo>
                  <a:lnTo>
                    <a:pt x="210" y="598"/>
                  </a:lnTo>
                  <a:lnTo>
                    <a:pt x="158" y="582"/>
                  </a:lnTo>
                  <a:lnTo>
                    <a:pt x="111" y="558"/>
                  </a:lnTo>
                  <a:lnTo>
                    <a:pt x="70" y="525"/>
                  </a:lnTo>
                  <a:lnTo>
                    <a:pt x="38" y="486"/>
                  </a:lnTo>
                  <a:lnTo>
                    <a:pt x="15" y="441"/>
                  </a:lnTo>
                  <a:lnTo>
                    <a:pt x="4" y="393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5" name="Freeform 107">
              <a:extLst>
                <a:ext uri="{FF2B5EF4-FFF2-40B4-BE49-F238E27FC236}">
                  <a16:creationId xmlns:a16="http://schemas.microsoft.com/office/drawing/2014/main" id="{60A77A13-777E-9F72-2E0E-1085FAD00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" y="300"/>
              <a:ext cx="66" cy="81"/>
            </a:xfrm>
            <a:custGeom>
              <a:avLst/>
              <a:gdLst>
                <a:gd name="T0" fmla="*/ 328 w 328"/>
                <a:gd name="T1" fmla="*/ 0 h 405"/>
                <a:gd name="T2" fmla="*/ 328 w 328"/>
                <a:gd name="T3" fmla="*/ 270 h 405"/>
                <a:gd name="T4" fmla="*/ 316 w 328"/>
                <a:gd name="T5" fmla="*/ 308 h 405"/>
                <a:gd name="T6" fmla="*/ 293 w 328"/>
                <a:gd name="T7" fmla="*/ 343 h 405"/>
                <a:gd name="T8" fmla="*/ 262 w 328"/>
                <a:gd name="T9" fmla="*/ 370 h 405"/>
                <a:gd name="T10" fmla="*/ 222 w 328"/>
                <a:gd name="T11" fmla="*/ 392 h 405"/>
                <a:gd name="T12" fmla="*/ 181 w 328"/>
                <a:gd name="T13" fmla="*/ 403 h 405"/>
                <a:gd name="T14" fmla="*/ 167 w 328"/>
                <a:gd name="T15" fmla="*/ 405 h 405"/>
                <a:gd name="T16" fmla="*/ 149 w 328"/>
                <a:gd name="T17" fmla="*/ 403 h 405"/>
                <a:gd name="T18" fmla="*/ 106 w 328"/>
                <a:gd name="T19" fmla="*/ 392 h 405"/>
                <a:gd name="T20" fmla="*/ 67 w 328"/>
                <a:gd name="T21" fmla="*/ 370 h 405"/>
                <a:gd name="T22" fmla="*/ 36 w 328"/>
                <a:gd name="T23" fmla="*/ 343 h 405"/>
                <a:gd name="T24" fmla="*/ 12 w 328"/>
                <a:gd name="T25" fmla="*/ 308 h 405"/>
                <a:gd name="T26" fmla="*/ 0 w 328"/>
                <a:gd name="T27" fmla="*/ 270 h 405"/>
                <a:gd name="T28" fmla="*/ 0 w 328"/>
                <a:gd name="T29" fmla="*/ 0 h 405"/>
                <a:gd name="T30" fmla="*/ 328 w 328"/>
                <a:gd name="T31" fmla="*/ 0 h 405"/>
                <a:gd name="T32" fmla="*/ 328 w 328"/>
                <a:gd name="T3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8" h="405">
                  <a:moveTo>
                    <a:pt x="328" y="0"/>
                  </a:moveTo>
                  <a:lnTo>
                    <a:pt x="328" y="270"/>
                  </a:lnTo>
                  <a:lnTo>
                    <a:pt x="316" y="308"/>
                  </a:lnTo>
                  <a:lnTo>
                    <a:pt x="293" y="343"/>
                  </a:lnTo>
                  <a:lnTo>
                    <a:pt x="262" y="370"/>
                  </a:lnTo>
                  <a:lnTo>
                    <a:pt x="222" y="392"/>
                  </a:lnTo>
                  <a:lnTo>
                    <a:pt x="181" y="403"/>
                  </a:lnTo>
                  <a:lnTo>
                    <a:pt x="167" y="405"/>
                  </a:lnTo>
                  <a:lnTo>
                    <a:pt x="149" y="403"/>
                  </a:lnTo>
                  <a:lnTo>
                    <a:pt x="106" y="392"/>
                  </a:lnTo>
                  <a:lnTo>
                    <a:pt x="67" y="370"/>
                  </a:lnTo>
                  <a:lnTo>
                    <a:pt x="36" y="343"/>
                  </a:lnTo>
                  <a:lnTo>
                    <a:pt x="12" y="308"/>
                  </a:lnTo>
                  <a:lnTo>
                    <a:pt x="0" y="270"/>
                  </a:lnTo>
                  <a:lnTo>
                    <a:pt x="0" y="0"/>
                  </a:lnTo>
                  <a:lnTo>
                    <a:pt x="328" y="0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6" name="Freeform 108">
              <a:extLst>
                <a:ext uri="{FF2B5EF4-FFF2-40B4-BE49-F238E27FC236}">
                  <a16:creationId xmlns:a16="http://schemas.microsoft.com/office/drawing/2014/main" id="{46C270DA-79D6-7AED-DF27-BBA4C8296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" y="300"/>
              <a:ext cx="66" cy="81"/>
            </a:xfrm>
            <a:custGeom>
              <a:avLst/>
              <a:gdLst>
                <a:gd name="T0" fmla="*/ 328 w 328"/>
                <a:gd name="T1" fmla="*/ 0 h 405"/>
                <a:gd name="T2" fmla="*/ 328 w 328"/>
                <a:gd name="T3" fmla="*/ 270 h 405"/>
                <a:gd name="T4" fmla="*/ 316 w 328"/>
                <a:gd name="T5" fmla="*/ 308 h 405"/>
                <a:gd name="T6" fmla="*/ 293 w 328"/>
                <a:gd name="T7" fmla="*/ 343 h 405"/>
                <a:gd name="T8" fmla="*/ 262 w 328"/>
                <a:gd name="T9" fmla="*/ 370 h 405"/>
                <a:gd name="T10" fmla="*/ 222 w 328"/>
                <a:gd name="T11" fmla="*/ 392 h 405"/>
                <a:gd name="T12" fmla="*/ 181 w 328"/>
                <a:gd name="T13" fmla="*/ 403 h 405"/>
                <a:gd name="T14" fmla="*/ 167 w 328"/>
                <a:gd name="T15" fmla="*/ 405 h 405"/>
                <a:gd name="T16" fmla="*/ 149 w 328"/>
                <a:gd name="T17" fmla="*/ 403 h 405"/>
                <a:gd name="T18" fmla="*/ 106 w 328"/>
                <a:gd name="T19" fmla="*/ 392 h 405"/>
                <a:gd name="T20" fmla="*/ 67 w 328"/>
                <a:gd name="T21" fmla="*/ 370 h 405"/>
                <a:gd name="T22" fmla="*/ 36 w 328"/>
                <a:gd name="T23" fmla="*/ 343 h 405"/>
                <a:gd name="T24" fmla="*/ 12 w 328"/>
                <a:gd name="T25" fmla="*/ 308 h 405"/>
                <a:gd name="T26" fmla="*/ 0 w 328"/>
                <a:gd name="T27" fmla="*/ 270 h 405"/>
                <a:gd name="T28" fmla="*/ 0 w 328"/>
                <a:gd name="T29" fmla="*/ 0 h 405"/>
                <a:gd name="T30" fmla="*/ 328 w 328"/>
                <a:gd name="T31" fmla="*/ 0 h 405"/>
                <a:gd name="T32" fmla="*/ 328 w 328"/>
                <a:gd name="T3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8" h="405">
                  <a:moveTo>
                    <a:pt x="328" y="0"/>
                  </a:moveTo>
                  <a:lnTo>
                    <a:pt x="328" y="270"/>
                  </a:lnTo>
                  <a:lnTo>
                    <a:pt x="316" y="308"/>
                  </a:lnTo>
                  <a:lnTo>
                    <a:pt x="293" y="343"/>
                  </a:lnTo>
                  <a:lnTo>
                    <a:pt x="262" y="370"/>
                  </a:lnTo>
                  <a:lnTo>
                    <a:pt x="222" y="392"/>
                  </a:lnTo>
                  <a:lnTo>
                    <a:pt x="181" y="403"/>
                  </a:lnTo>
                  <a:lnTo>
                    <a:pt x="167" y="405"/>
                  </a:lnTo>
                  <a:lnTo>
                    <a:pt x="149" y="403"/>
                  </a:lnTo>
                  <a:lnTo>
                    <a:pt x="106" y="392"/>
                  </a:lnTo>
                  <a:lnTo>
                    <a:pt x="67" y="370"/>
                  </a:lnTo>
                  <a:lnTo>
                    <a:pt x="36" y="343"/>
                  </a:lnTo>
                  <a:lnTo>
                    <a:pt x="12" y="308"/>
                  </a:lnTo>
                  <a:lnTo>
                    <a:pt x="0" y="270"/>
                  </a:lnTo>
                  <a:lnTo>
                    <a:pt x="0" y="0"/>
                  </a:lnTo>
                  <a:lnTo>
                    <a:pt x="328" y="0"/>
                  </a:lnTo>
                  <a:lnTo>
                    <a:pt x="32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7" name="Freeform 109">
              <a:extLst>
                <a:ext uri="{FF2B5EF4-FFF2-40B4-BE49-F238E27FC236}">
                  <a16:creationId xmlns:a16="http://schemas.microsoft.com/office/drawing/2014/main" id="{EA74BA3D-819C-2B21-08EF-114DAB7BF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" y="331"/>
              <a:ext cx="15" cy="19"/>
            </a:xfrm>
            <a:custGeom>
              <a:avLst/>
              <a:gdLst>
                <a:gd name="T0" fmla="*/ 0 w 73"/>
                <a:gd name="T1" fmla="*/ 0 h 95"/>
                <a:gd name="T2" fmla="*/ 0 w 73"/>
                <a:gd name="T3" fmla="*/ 64 h 95"/>
                <a:gd name="T4" fmla="*/ 0 w 73"/>
                <a:gd name="T5" fmla="*/ 68 h 95"/>
                <a:gd name="T6" fmla="*/ 0 w 73"/>
                <a:gd name="T7" fmla="*/ 72 h 95"/>
                <a:gd name="T8" fmla="*/ 1 w 73"/>
                <a:gd name="T9" fmla="*/ 75 h 95"/>
                <a:gd name="T10" fmla="*/ 3 w 73"/>
                <a:gd name="T11" fmla="*/ 80 h 95"/>
                <a:gd name="T12" fmla="*/ 6 w 73"/>
                <a:gd name="T13" fmla="*/ 82 h 95"/>
                <a:gd name="T14" fmla="*/ 10 w 73"/>
                <a:gd name="T15" fmla="*/ 86 h 95"/>
                <a:gd name="T16" fmla="*/ 16 w 73"/>
                <a:gd name="T17" fmla="*/ 90 h 95"/>
                <a:gd name="T18" fmla="*/ 22 w 73"/>
                <a:gd name="T19" fmla="*/ 92 h 95"/>
                <a:gd name="T20" fmla="*/ 26 w 73"/>
                <a:gd name="T21" fmla="*/ 94 h 95"/>
                <a:gd name="T22" fmla="*/ 30 w 73"/>
                <a:gd name="T23" fmla="*/ 95 h 95"/>
                <a:gd name="T24" fmla="*/ 33 w 73"/>
                <a:gd name="T25" fmla="*/ 95 h 95"/>
                <a:gd name="T26" fmla="*/ 35 w 73"/>
                <a:gd name="T27" fmla="*/ 95 h 95"/>
                <a:gd name="T28" fmla="*/ 36 w 73"/>
                <a:gd name="T29" fmla="*/ 95 h 95"/>
                <a:gd name="T30" fmla="*/ 41 w 73"/>
                <a:gd name="T31" fmla="*/ 95 h 95"/>
                <a:gd name="T32" fmla="*/ 44 w 73"/>
                <a:gd name="T33" fmla="*/ 94 h 95"/>
                <a:gd name="T34" fmla="*/ 48 w 73"/>
                <a:gd name="T35" fmla="*/ 92 h 95"/>
                <a:gd name="T36" fmla="*/ 53 w 73"/>
                <a:gd name="T37" fmla="*/ 90 h 95"/>
                <a:gd name="T38" fmla="*/ 62 w 73"/>
                <a:gd name="T39" fmla="*/ 86 h 95"/>
                <a:gd name="T40" fmla="*/ 64 w 73"/>
                <a:gd name="T41" fmla="*/ 82 h 95"/>
                <a:gd name="T42" fmla="*/ 67 w 73"/>
                <a:gd name="T43" fmla="*/ 80 h 95"/>
                <a:gd name="T44" fmla="*/ 69 w 73"/>
                <a:gd name="T45" fmla="*/ 75 h 95"/>
                <a:gd name="T46" fmla="*/ 73 w 73"/>
                <a:gd name="T47" fmla="*/ 72 h 95"/>
                <a:gd name="T48" fmla="*/ 73 w 73"/>
                <a:gd name="T49" fmla="*/ 68 h 95"/>
                <a:gd name="T50" fmla="*/ 73 w 73"/>
                <a:gd name="T51" fmla="*/ 64 h 95"/>
                <a:gd name="T52" fmla="*/ 73 w 73"/>
                <a:gd name="T53" fmla="*/ 0 h 95"/>
                <a:gd name="T54" fmla="*/ 0 w 73"/>
                <a:gd name="T55" fmla="*/ 0 h 95"/>
                <a:gd name="T56" fmla="*/ 0 w 73"/>
                <a:gd name="T5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" h="95">
                  <a:moveTo>
                    <a:pt x="0" y="0"/>
                  </a:moveTo>
                  <a:lnTo>
                    <a:pt x="0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1" y="75"/>
                  </a:lnTo>
                  <a:lnTo>
                    <a:pt x="3" y="80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6" y="90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0" y="95"/>
                  </a:lnTo>
                  <a:lnTo>
                    <a:pt x="33" y="95"/>
                  </a:lnTo>
                  <a:lnTo>
                    <a:pt x="35" y="95"/>
                  </a:lnTo>
                  <a:lnTo>
                    <a:pt x="36" y="95"/>
                  </a:lnTo>
                  <a:lnTo>
                    <a:pt x="41" y="95"/>
                  </a:lnTo>
                  <a:lnTo>
                    <a:pt x="44" y="94"/>
                  </a:lnTo>
                  <a:lnTo>
                    <a:pt x="48" y="92"/>
                  </a:lnTo>
                  <a:lnTo>
                    <a:pt x="53" y="90"/>
                  </a:lnTo>
                  <a:lnTo>
                    <a:pt x="62" y="86"/>
                  </a:lnTo>
                  <a:lnTo>
                    <a:pt x="64" y="82"/>
                  </a:lnTo>
                  <a:lnTo>
                    <a:pt x="67" y="80"/>
                  </a:lnTo>
                  <a:lnTo>
                    <a:pt x="69" y="75"/>
                  </a:lnTo>
                  <a:lnTo>
                    <a:pt x="73" y="72"/>
                  </a:lnTo>
                  <a:lnTo>
                    <a:pt x="73" y="68"/>
                  </a:lnTo>
                  <a:lnTo>
                    <a:pt x="73" y="64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D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8" name="Freeform 110">
              <a:extLst>
                <a:ext uri="{FF2B5EF4-FFF2-40B4-BE49-F238E27FC236}">
                  <a16:creationId xmlns:a16="http://schemas.microsoft.com/office/drawing/2014/main" id="{98039355-9A31-2C71-6B8E-34D3C6006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" y="331"/>
              <a:ext cx="15" cy="19"/>
            </a:xfrm>
            <a:custGeom>
              <a:avLst/>
              <a:gdLst>
                <a:gd name="T0" fmla="*/ 0 w 73"/>
                <a:gd name="T1" fmla="*/ 0 h 95"/>
                <a:gd name="T2" fmla="*/ 0 w 73"/>
                <a:gd name="T3" fmla="*/ 64 h 95"/>
                <a:gd name="T4" fmla="*/ 0 w 73"/>
                <a:gd name="T5" fmla="*/ 68 h 95"/>
                <a:gd name="T6" fmla="*/ 0 w 73"/>
                <a:gd name="T7" fmla="*/ 72 h 95"/>
                <a:gd name="T8" fmla="*/ 1 w 73"/>
                <a:gd name="T9" fmla="*/ 75 h 95"/>
                <a:gd name="T10" fmla="*/ 3 w 73"/>
                <a:gd name="T11" fmla="*/ 80 h 95"/>
                <a:gd name="T12" fmla="*/ 6 w 73"/>
                <a:gd name="T13" fmla="*/ 82 h 95"/>
                <a:gd name="T14" fmla="*/ 10 w 73"/>
                <a:gd name="T15" fmla="*/ 86 h 95"/>
                <a:gd name="T16" fmla="*/ 16 w 73"/>
                <a:gd name="T17" fmla="*/ 90 h 95"/>
                <a:gd name="T18" fmla="*/ 22 w 73"/>
                <a:gd name="T19" fmla="*/ 92 h 95"/>
                <a:gd name="T20" fmla="*/ 26 w 73"/>
                <a:gd name="T21" fmla="*/ 94 h 95"/>
                <a:gd name="T22" fmla="*/ 30 w 73"/>
                <a:gd name="T23" fmla="*/ 95 h 95"/>
                <a:gd name="T24" fmla="*/ 33 w 73"/>
                <a:gd name="T25" fmla="*/ 95 h 95"/>
                <a:gd name="T26" fmla="*/ 35 w 73"/>
                <a:gd name="T27" fmla="*/ 95 h 95"/>
                <a:gd name="T28" fmla="*/ 36 w 73"/>
                <a:gd name="T29" fmla="*/ 95 h 95"/>
                <a:gd name="T30" fmla="*/ 41 w 73"/>
                <a:gd name="T31" fmla="*/ 95 h 95"/>
                <a:gd name="T32" fmla="*/ 44 w 73"/>
                <a:gd name="T33" fmla="*/ 94 h 95"/>
                <a:gd name="T34" fmla="*/ 48 w 73"/>
                <a:gd name="T35" fmla="*/ 92 h 95"/>
                <a:gd name="T36" fmla="*/ 53 w 73"/>
                <a:gd name="T37" fmla="*/ 90 h 95"/>
                <a:gd name="T38" fmla="*/ 62 w 73"/>
                <a:gd name="T39" fmla="*/ 86 h 95"/>
                <a:gd name="T40" fmla="*/ 64 w 73"/>
                <a:gd name="T41" fmla="*/ 82 h 95"/>
                <a:gd name="T42" fmla="*/ 67 w 73"/>
                <a:gd name="T43" fmla="*/ 80 h 95"/>
                <a:gd name="T44" fmla="*/ 69 w 73"/>
                <a:gd name="T45" fmla="*/ 75 h 95"/>
                <a:gd name="T46" fmla="*/ 73 w 73"/>
                <a:gd name="T47" fmla="*/ 72 h 95"/>
                <a:gd name="T48" fmla="*/ 73 w 73"/>
                <a:gd name="T49" fmla="*/ 68 h 95"/>
                <a:gd name="T50" fmla="*/ 73 w 73"/>
                <a:gd name="T51" fmla="*/ 64 h 95"/>
                <a:gd name="T52" fmla="*/ 73 w 73"/>
                <a:gd name="T53" fmla="*/ 0 h 95"/>
                <a:gd name="T54" fmla="*/ 0 w 73"/>
                <a:gd name="T55" fmla="*/ 0 h 95"/>
                <a:gd name="T56" fmla="*/ 0 w 73"/>
                <a:gd name="T5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" h="95">
                  <a:moveTo>
                    <a:pt x="0" y="0"/>
                  </a:moveTo>
                  <a:lnTo>
                    <a:pt x="0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1" y="75"/>
                  </a:lnTo>
                  <a:lnTo>
                    <a:pt x="3" y="80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6" y="90"/>
                  </a:lnTo>
                  <a:lnTo>
                    <a:pt x="22" y="92"/>
                  </a:lnTo>
                  <a:lnTo>
                    <a:pt x="26" y="94"/>
                  </a:lnTo>
                  <a:lnTo>
                    <a:pt x="30" y="95"/>
                  </a:lnTo>
                  <a:lnTo>
                    <a:pt x="33" y="95"/>
                  </a:lnTo>
                  <a:lnTo>
                    <a:pt x="35" y="95"/>
                  </a:lnTo>
                  <a:lnTo>
                    <a:pt x="36" y="95"/>
                  </a:lnTo>
                  <a:lnTo>
                    <a:pt x="41" y="95"/>
                  </a:lnTo>
                  <a:lnTo>
                    <a:pt x="44" y="94"/>
                  </a:lnTo>
                  <a:lnTo>
                    <a:pt x="48" y="92"/>
                  </a:lnTo>
                  <a:lnTo>
                    <a:pt x="53" y="90"/>
                  </a:lnTo>
                  <a:lnTo>
                    <a:pt x="62" y="86"/>
                  </a:lnTo>
                  <a:lnTo>
                    <a:pt x="64" y="82"/>
                  </a:lnTo>
                  <a:lnTo>
                    <a:pt x="67" y="80"/>
                  </a:lnTo>
                  <a:lnTo>
                    <a:pt x="69" y="75"/>
                  </a:lnTo>
                  <a:lnTo>
                    <a:pt x="73" y="72"/>
                  </a:lnTo>
                  <a:lnTo>
                    <a:pt x="73" y="68"/>
                  </a:lnTo>
                  <a:lnTo>
                    <a:pt x="73" y="64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9" name="Freeform 111">
              <a:extLst>
                <a:ext uri="{FF2B5EF4-FFF2-40B4-BE49-F238E27FC236}">
                  <a16:creationId xmlns:a16="http://schemas.microsoft.com/office/drawing/2014/main" id="{05955F2D-1C2F-CB87-8C38-DA8A05AD7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" y="354"/>
              <a:ext cx="15" cy="18"/>
            </a:xfrm>
            <a:custGeom>
              <a:avLst/>
              <a:gdLst>
                <a:gd name="T0" fmla="*/ 0 w 72"/>
                <a:gd name="T1" fmla="*/ 0 h 94"/>
                <a:gd name="T2" fmla="*/ 0 w 72"/>
                <a:gd name="T3" fmla="*/ 63 h 94"/>
                <a:gd name="T4" fmla="*/ 0 w 72"/>
                <a:gd name="T5" fmla="*/ 69 h 94"/>
                <a:gd name="T6" fmla="*/ 0 w 72"/>
                <a:gd name="T7" fmla="*/ 72 h 94"/>
                <a:gd name="T8" fmla="*/ 0 w 72"/>
                <a:gd name="T9" fmla="*/ 75 h 94"/>
                <a:gd name="T10" fmla="*/ 3 w 72"/>
                <a:gd name="T11" fmla="*/ 80 h 94"/>
                <a:gd name="T12" fmla="*/ 7 w 72"/>
                <a:gd name="T13" fmla="*/ 83 h 94"/>
                <a:gd name="T14" fmla="*/ 9 w 72"/>
                <a:gd name="T15" fmla="*/ 85 h 94"/>
                <a:gd name="T16" fmla="*/ 16 w 72"/>
                <a:gd name="T17" fmla="*/ 88 h 94"/>
                <a:gd name="T18" fmla="*/ 22 w 72"/>
                <a:gd name="T19" fmla="*/ 91 h 94"/>
                <a:gd name="T20" fmla="*/ 26 w 72"/>
                <a:gd name="T21" fmla="*/ 93 h 94"/>
                <a:gd name="T22" fmla="*/ 30 w 72"/>
                <a:gd name="T23" fmla="*/ 93 h 94"/>
                <a:gd name="T24" fmla="*/ 32 w 72"/>
                <a:gd name="T25" fmla="*/ 94 h 94"/>
                <a:gd name="T26" fmla="*/ 37 w 72"/>
                <a:gd name="T27" fmla="*/ 94 h 94"/>
                <a:gd name="T28" fmla="*/ 37 w 72"/>
                <a:gd name="T29" fmla="*/ 94 h 94"/>
                <a:gd name="T30" fmla="*/ 41 w 72"/>
                <a:gd name="T31" fmla="*/ 93 h 94"/>
                <a:gd name="T32" fmla="*/ 45 w 72"/>
                <a:gd name="T33" fmla="*/ 93 h 94"/>
                <a:gd name="T34" fmla="*/ 50 w 72"/>
                <a:gd name="T35" fmla="*/ 91 h 94"/>
                <a:gd name="T36" fmla="*/ 53 w 72"/>
                <a:gd name="T37" fmla="*/ 88 h 94"/>
                <a:gd name="T38" fmla="*/ 61 w 72"/>
                <a:gd name="T39" fmla="*/ 85 h 94"/>
                <a:gd name="T40" fmla="*/ 64 w 72"/>
                <a:gd name="T41" fmla="*/ 83 h 94"/>
                <a:gd name="T42" fmla="*/ 67 w 72"/>
                <a:gd name="T43" fmla="*/ 80 h 94"/>
                <a:gd name="T44" fmla="*/ 69 w 72"/>
                <a:gd name="T45" fmla="*/ 75 h 94"/>
                <a:gd name="T46" fmla="*/ 72 w 72"/>
                <a:gd name="T47" fmla="*/ 72 h 94"/>
                <a:gd name="T48" fmla="*/ 72 w 72"/>
                <a:gd name="T49" fmla="*/ 69 h 94"/>
                <a:gd name="T50" fmla="*/ 72 w 72"/>
                <a:gd name="T51" fmla="*/ 63 h 94"/>
                <a:gd name="T52" fmla="*/ 72 w 72"/>
                <a:gd name="T53" fmla="*/ 1 h 94"/>
                <a:gd name="T54" fmla="*/ 0 w 72"/>
                <a:gd name="T55" fmla="*/ 1 h 94"/>
                <a:gd name="T56" fmla="*/ 0 w 72"/>
                <a:gd name="T57" fmla="*/ 1 h 94"/>
                <a:gd name="T58" fmla="*/ 0 w 72"/>
                <a:gd name="T5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94">
                  <a:moveTo>
                    <a:pt x="0" y="0"/>
                  </a:moveTo>
                  <a:lnTo>
                    <a:pt x="0" y="63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3" y="80"/>
                  </a:lnTo>
                  <a:lnTo>
                    <a:pt x="7" y="83"/>
                  </a:lnTo>
                  <a:lnTo>
                    <a:pt x="9" y="85"/>
                  </a:lnTo>
                  <a:lnTo>
                    <a:pt x="16" y="88"/>
                  </a:lnTo>
                  <a:lnTo>
                    <a:pt x="22" y="91"/>
                  </a:lnTo>
                  <a:lnTo>
                    <a:pt x="26" y="93"/>
                  </a:lnTo>
                  <a:lnTo>
                    <a:pt x="30" y="93"/>
                  </a:lnTo>
                  <a:lnTo>
                    <a:pt x="32" y="94"/>
                  </a:lnTo>
                  <a:lnTo>
                    <a:pt x="37" y="94"/>
                  </a:lnTo>
                  <a:lnTo>
                    <a:pt x="37" y="94"/>
                  </a:lnTo>
                  <a:lnTo>
                    <a:pt x="41" y="93"/>
                  </a:lnTo>
                  <a:lnTo>
                    <a:pt x="45" y="93"/>
                  </a:lnTo>
                  <a:lnTo>
                    <a:pt x="50" y="91"/>
                  </a:lnTo>
                  <a:lnTo>
                    <a:pt x="53" y="88"/>
                  </a:lnTo>
                  <a:lnTo>
                    <a:pt x="61" y="85"/>
                  </a:lnTo>
                  <a:lnTo>
                    <a:pt x="64" y="83"/>
                  </a:lnTo>
                  <a:lnTo>
                    <a:pt x="67" y="80"/>
                  </a:lnTo>
                  <a:lnTo>
                    <a:pt x="69" y="75"/>
                  </a:lnTo>
                  <a:lnTo>
                    <a:pt x="72" y="72"/>
                  </a:lnTo>
                  <a:lnTo>
                    <a:pt x="72" y="69"/>
                  </a:lnTo>
                  <a:lnTo>
                    <a:pt x="72" y="63"/>
                  </a:lnTo>
                  <a:lnTo>
                    <a:pt x="7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D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60" name="Freeform 112">
              <a:extLst>
                <a:ext uri="{FF2B5EF4-FFF2-40B4-BE49-F238E27FC236}">
                  <a16:creationId xmlns:a16="http://schemas.microsoft.com/office/drawing/2014/main" id="{A91A2CA8-9EDD-FC4C-DBDD-D1EB7BFFA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" y="354"/>
              <a:ext cx="15" cy="18"/>
            </a:xfrm>
            <a:custGeom>
              <a:avLst/>
              <a:gdLst>
                <a:gd name="T0" fmla="*/ 0 w 72"/>
                <a:gd name="T1" fmla="*/ 0 h 94"/>
                <a:gd name="T2" fmla="*/ 0 w 72"/>
                <a:gd name="T3" fmla="*/ 63 h 94"/>
                <a:gd name="T4" fmla="*/ 0 w 72"/>
                <a:gd name="T5" fmla="*/ 69 h 94"/>
                <a:gd name="T6" fmla="*/ 0 w 72"/>
                <a:gd name="T7" fmla="*/ 72 h 94"/>
                <a:gd name="T8" fmla="*/ 0 w 72"/>
                <a:gd name="T9" fmla="*/ 75 h 94"/>
                <a:gd name="T10" fmla="*/ 3 w 72"/>
                <a:gd name="T11" fmla="*/ 80 h 94"/>
                <a:gd name="T12" fmla="*/ 7 w 72"/>
                <a:gd name="T13" fmla="*/ 83 h 94"/>
                <a:gd name="T14" fmla="*/ 9 w 72"/>
                <a:gd name="T15" fmla="*/ 85 h 94"/>
                <a:gd name="T16" fmla="*/ 16 w 72"/>
                <a:gd name="T17" fmla="*/ 88 h 94"/>
                <a:gd name="T18" fmla="*/ 22 w 72"/>
                <a:gd name="T19" fmla="*/ 91 h 94"/>
                <a:gd name="T20" fmla="*/ 26 w 72"/>
                <a:gd name="T21" fmla="*/ 93 h 94"/>
                <a:gd name="T22" fmla="*/ 30 w 72"/>
                <a:gd name="T23" fmla="*/ 93 h 94"/>
                <a:gd name="T24" fmla="*/ 32 w 72"/>
                <a:gd name="T25" fmla="*/ 94 h 94"/>
                <a:gd name="T26" fmla="*/ 37 w 72"/>
                <a:gd name="T27" fmla="*/ 94 h 94"/>
                <a:gd name="T28" fmla="*/ 37 w 72"/>
                <a:gd name="T29" fmla="*/ 94 h 94"/>
                <a:gd name="T30" fmla="*/ 41 w 72"/>
                <a:gd name="T31" fmla="*/ 93 h 94"/>
                <a:gd name="T32" fmla="*/ 45 w 72"/>
                <a:gd name="T33" fmla="*/ 93 h 94"/>
                <a:gd name="T34" fmla="*/ 50 w 72"/>
                <a:gd name="T35" fmla="*/ 91 h 94"/>
                <a:gd name="T36" fmla="*/ 53 w 72"/>
                <a:gd name="T37" fmla="*/ 88 h 94"/>
                <a:gd name="T38" fmla="*/ 61 w 72"/>
                <a:gd name="T39" fmla="*/ 85 h 94"/>
                <a:gd name="T40" fmla="*/ 64 w 72"/>
                <a:gd name="T41" fmla="*/ 83 h 94"/>
                <a:gd name="T42" fmla="*/ 67 w 72"/>
                <a:gd name="T43" fmla="*/ 80 h 94"/>
                <a:gd name="T44" fmla="*/ 69 w 72"/>
                <a:gd name="T45" fmla="*/ 75 h 94"/>
                <a:gd name="T46" fmla="*/ 72 w 72"/>
                <a:gd name="T47" fmla="*/ 72 h 94"/>
                <a:gd name="T48" fmla="*/ 72 w 72"/>
                <a:gd name="T49" fmla="*/ 69 h 94"/>
                <a:gd name="T50" fmla="*/ 72 w 72"/>
                <a:gd name="T51" fmla="*/ 63 h 94"/>
                <a:gd name="T52" fmla="*/ 72 w 72"/>
                <a:gd name="T53" fmla="*/ 1 h 94"/>
                <a:gd name="T54" fmla="*/ 0 w 72"/>
                <a:gd name="T55" fmla="*/ 1 h 94"/>
                <a:gd name="T56" fmla="*/ 0 w 72"/>
                <a:gd name="T57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" h="94">
                  <a:moveTo>
                    <a:pt x="0" y="0"/>
                  </a:moveTo>
                  <a:lnTo>
                    <a:pt x="0" y="63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3" y="80"/>
                  </a:lnTo>
                  <a:lnTo>
                    <a:pt x="7" y="83"/>
                  </a:lnTo>
                  <a:lnTo>
                    <a:pt x="9" y="85"/>
                  </a:lnTo>
                  <a:lnTo>
                    <a:pt x="16" y="88"/>
                  </a:lnTo>
                  <a:lnTo>
                    <a:pt x="22" y="91"/>
                  </a:lnTo>
                  <a:lnTo>
                    <a:pt x="26" y="93"/>
                  </a:lnTo>
                  <a:lnTo>
                    <a:pt x="30" y="93"/>
                  </a:lnTo>
                  <a:lnTo>
                    <a:pt x="32" y="94"/>
                  </a:lnTo>
                  <a:lnTo>
                    <a:pt x="37" y="94"/>
                  </a:lnTo>
                  <a:lnTo>
                    <a:pt x="37" y="94"/>
                  </a:lnTo>
                  <a:lnTo>
                    <a:pt x="41" y="93"/>
                  </a:lnTo>
                  <a:lnTo>
                    <a:pt x="45" y="93"/>
                  </a:lnTo>
                  <a:lnTo>
                    <a:pt x="50" y="91"/>
                  </a:lnTo>
                  <a:lnTo>
                    <a:pt x="53" y="88"/>
                  </a:lnTo>
                  <a:lnTo>
                    <a:pt x="61" y="85"/>
                  </a:lnTo>
                  <a:lnTo>
                    <a:pt x="64" y="83"/>
                  </a:lnTo>
                  <a:lnTo>
                    <a:pt x="67" y="80"/>
                  </a:lnTo>
                  <a:lnTo>
                    <a:pt x="69" y="75"/>
                  </a:lnTo>
                  <a:lnTo>
                    <a:pt x="72" y="72"/>
                  </a:lnTo>
                  <a:lnTo>
                    <a:pt x="72" y="69"/>
                  </a:lnTo>
                  <a:lnTo>
                    <a:pt x="72" y="63"/>
                  </a:lnTo>
                  <a:lnTo>
                    <a:pt x="72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61" name="Freeform 113">
              <a:extLst>
                <a:ext uri="{FF2B5EF4-FFF2-40B4-BE49-F238E27FC236}">
                  <a16:creationId xmlns:a16="http://schemas.microsoft.com/office/drawing/2014/main" id="{F373ABD0-AEBF-840E-9FE9-6F34D5FCF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" y="331"/>
              <a:ext cx="15" cy="18"/>
            </a:xfrm>
            <a:custGeom>
              <a:avLst/>
              <a:gdLst>
                <a:gd name="T0" fmla="*/ 0 w 72"/>
                <a:gd name="T1" fmla="*/ 0 h 94"/>
                <a:gd name="T2" fmla="*/ 0 w 72"/>
                <a:gd name="T3" fmla="*/ 63 h 94"/>
                <a:gd name="T4" fmla="*/ 0 w 72"/>
                <a:gd name="T5" fmla="*/ 68 h 94"/>
                <a:gd name="T6" fmla="*/ 0 w 72"/>
                <a:gd name="T7" fmla="*/ 71 h 94"/>
                <a:gd name="T8" fmla="*/ 0 w 72"/>
                <a:gd name="T9" fmla="*/ 75 h 94"/>
                <a:gd name="T10" fmla="*/ 3 w 72"/>
                <a:gd name="T11" fmla="*/ 79 h 94"/>
                <a:gd name="T12" fmla="*/ 7 w 72"/>
                <a:gd name="T13" fmla="*/ 82 h 94"/>
                <a:gd name="T14" fmla="*/ 9 w 72"/>
                <a:gd name="T15" fmla="*/ 86 h 94"/>
                <a:gd name="T16" fmla="*/ 16 w 72"/>
                <a:gd name="T17" fmla="*/ 90 h 94"/>
                <a:gd name="T18" fmla="*/ 22 w 72"/>
                <a:gd name="T19" fmla="*/ 91 h 94"/>
                <a:gd name="T20" fmla="*/ 26 w 72"/>
                <a:gd name="T21" fmla="*/ 92 h 94"/>
                <a:gd name="T22" fmla="*/ 30 w 72"/>
                <a:gd name="T23" fmla="*/ 94 h 94"/>
                <a:gd name="T24" fmla="*/ 32 w 72"/>
                <a:gd name="T25" fmla="*/ 94 h 94"/>
                <a:gd name="T26" fmla="*/ 37 w 72"/>
                <a:gd name="T27" fmla="*/ 94 h 94"/>
                <a:gd name="T28" fmla="*/ 37 w 72"/>
                <a:gd name="T29" fmla="*/ 94 h 94"/>
                <a:gd name="T30" fmla="*/ 41 w 72"/>
                <a:gd name="T31" fmla="*/ 94 h 94"/>
                <a:gd name="T32" fmla="*/ 45 w 72"/>
                <a:gd name="T33" fmla="*/ 92 h 94"/>
                <a:gd name="T34" fmla="*/ 50 w 72"/>
                <a:gd name="T35" fmla="*/ 91 h 94"/>
                <a:gd name="T36" fmla="*/ 53 w 72"/>
                <a:gd name="T37" fmla="*/ 90 h 94"/>
                <a:gd name="T38" fmla="*/ 61 w 72"/>
                <a:gd name="T39" fmla="*/ 86 h 94"/>
                <a:gd name="T40" fmla="*/ 64 w 72"/>
                <a:gd name="T41" fmla="*/ 82 h 94"/>
                <a:gd name="T42" fmla="*/ 67 w 72"/>
                <a:gd name="T43" fmla="*/ 79 h 94"/>
                <a:gd name="T44" fmla="*/ 69 w 72"/>
                <a:gd name="T45" fmla="*/ 75 h 94"/>
                <a:gd name="T46" fmla="*/ 72 w 72"/>
                <a:gd name="T47" fmla="*/ 71 h 94"/>
                <a:gd name="T48" fmla="*/ 72 w 72"/>
                <a:gd name="T49" fmla="*/ 68 h 94"/>
                <a:gd name="T50" fmla="*/ 72 w 72"/>
                <a:gd name="T51" fmla="*/ 63 h 94"/>
                <a:gd name="T52" fmla="*/ 72 w 72"/>
                <a:gd name="T53" fmla="*/ 1 h 94"/>
                <a:gd name="T54" fmla="*/ 0 w 72"/>
                <a:gd name="T55" fmla="*/ 1 h 94"/>
                <a:gd name="T56" fmla="*/ 0 w 72"/>
                <a:gd name="T57" fmla="*/ 1 h 94"/>
                <a:gd name="T58" fmla="*/ 0 w 72"/>
                <a:gd name="T5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94">
                  <a:moveTo>
                    <a:pt x="0" y="0"/>
                  </a:moveTo>
                  <a:lnTo>
                    <a:pt x="0" y="63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3" y="79"/>
                  </a:lnTo>
                  <a:lnTo>
                    <a:pt x="7" y="82"/>
                  </a:lnTo>
                  <a:lnTo>
                    <a:pt x="9" y="86"/>
                  </a:lnTo>
                  <a:lnTo>
                    <a:pt x="16" y="90"/>
                  </a:lnTo>
                  <a:lnTo>
                    <a:pt x="22" y="91"/>
                  </a:lnTo>
                  <a:lnTo>
                    <a:pt x="26" y="92"/>
                  </a:lnTo>
                  <a:lnTo>
                    <a:pt x="30" y="94"/>
                  </a:lnTo>
                  <a:lnTo>
                    <a:pt x="32" y="94"/>
                  </a:lnTo>
                  <a:lnTo>
                    <a:pt x="37" y="94"/>
                  </a:lnTo>
                  <a:lnTo>
                    <a:pt x="37" y="94"/>
                  </a:lnTo>
                  <a:lnTo>
                    <a:pt x="41" y="94"/>
                  </a:lnTo>
                  <a:lnTo>
                    <a:pt x="45" y="92"/>
                  </a:lnTo>
                  <a:lnTo>
                    <a:pt x="50" y="91"/>
                  </a:lnTo>
                  <a:lnTo>
                    <a:pt x="53" y="90"/>
                  </a:lnTo>
                  <a:lnTo>
                    <a:pt x="61" y="86"/>
                  </a:lnTo>
                  <a:lnTo>
                    <a:pt x="64" y="82"/>
                  </a:lnTo>
                  <a:lnTo>
                    <a:pt x="67" y="79"/>
                  </a:lnTo>
                  <a:lnTo>
                    <a:pt x="69" y="75"/>
                  </a:lnTo>
                  <a:lnTo>
                    <a:pt x="72" y="71"/>
                  </a:lnTo>
                  <a:lnTo>
                    <a:pt x="72" y="68"/>
                  </a:lnTo>
                  <a:lnTo>
                    <a:pt x="72" y="63"/>
                  </a:lnTo>
                  <a:lnTo>
                    <a:pt x="7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D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62" name="Freeform 114">
              <a:extLst>
                <a:ext uri="{FF2B5EF4-FFF2-40B4-BE49-F238E27FC236}">
                  <a16:creationId xmlns:a16="http://schemas.microsoft.com/office/drawing/2014/main" id="{C5CDA9E3-FD3D-BEB8-E94A-9255B4930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" y="331"/>
              <a:ext cx="15" cy="18"/>
            </a:xfrm>
            <a:custGeom>
              <a:avLst/>
              <a:gdLst>
                <a:gd name="T0" fmla="*/ 0 w 72"/>
                <a:gd name="T1" fmla="*/ 0 h 94"/>
                <a:gd name="T2" fmla="*/ 0 w 72"/>
                <a:gd name="T3" fmla="*/ 63 h 94"/>
                <a:gd name="T4" fmla="*/ 0 w 72"/>
                <a:gd name="T5" fmla="*/ 68 h 94"/>
                <a:gd name="T6" fmla="*/ 0 w 72"/>
                <a:gd name="T7" fmla="*/ 71 h 94"/>
                <a:gd name="T8" fmla="*/ 0 w 72"/>
                <a:gd name="T9" fmla="*/ 75 h 94"/>
                <a:gd name="T10" fmla="*/ 3 w 72"/>
                <a:gd name="T11" fmla="*/ 79 h 94"/>
                <a:gd name="T12" fmla="*/ 7 w 72"/>
                <a:gd name="T13" fmla="*/ 82 h 94"/>
                <a:gd name="T14" fmla="*/ 9 w 72"/>
                <a:gd name="T15" fmla="*/ 86 h 94"/>
                <a:gd name="T16" fmla="*/ 16 w 72"/>
                <a:gd name="T17" fmla="*/ 90 h 94"/>
                <a:gd name="T18" fmla="*/ 22 w 72"/>
                <a:gd name="T19" fmla="*/ 91 h 94"/>
                <a:gd name="T20" fmla="*/ 26 w 72"/>
                <a:gd name="T21" fmla="*/ 92 h 94"/>
                <a:gd name="T22" fmla="*/ 30 w 72"/>
                <a:gd name="T23" fmla="*/ 94 h 94"/>
                <a:gd name="T24" fmla="*/ 32 w 72"/>
                <a:gd name="T25" fmla="*/ 94 h 94"/>
                <a:gd name="T26" fmla="*/ 37 w 72"/>
                <a:gd name="T27" fmla="*/ 94 h 94"/>
                <a:gd name="T28" fmla="*/ 37 w 72"/>
                <a:gd name="T29" fmla="*/ 94 h 94"/>
                <a:gd name="T30" fmla="*/ 41 w 72"/>
                <a:gd name="T31" fmla="*/ 94 h 94"/>
                <a:gd name="T32" fmla="*/ 45 w 72"/>
                <a:gd name="T33" fmla="*/ 92 h 94"/>
                <a:gd name="T34" fmla="*/ 50 w 72"/>
                <a:gd name="T35" fmla="*/ 91 h 94"/>
                <a:gd name="T36" fmla="*/ 53 w 72"/>
                <a:gd name="T37" fmla="*/ 90 h 94"/>
                <a:gd name="T38" fmla="*/ 61 w 72"/>
                <a:gd name="T39" fmla="*/ 86 h 94"/>
                <a:gd name="T40" fmla="*/ 64 w 72"/>
                <a:gd name="T41" fmla="*/ 82 h 94"/>
                <a:gd name="T42" fmla="*/ 67 w 72"/>
                <a:gd name="T43" fmla="*/ 79 h 94"/>
                <a:gd name="T44" fmla="*/ 69 w 72"/>
                <a:gd name="T45" fmla="*/ 75 h 94"/>
                <a:gd name="T46" fmla="*/ 72 w 72"/>
                <a:gd name="T47" fmla="*/ 71 h 94"/>
                <a:gd name="T48" fmla="*/ 72 w 72"/>
                <a:gd name="T49" fmla="*/ 68 h 94"/>
                <a:gd name="T50" fmla="*/ 72 w 72"/>
                <a:gd name="T51" fmla="*/ 63 h 94"/>
                <a:gd name="T52" fmla="*/ 72 w 72"/>
                <a:gd name="T53" fmla="*/ 1 h 94"/>
                <a:gd name="T54" fmla="*/ 0 w 72"/>
                <a:gd name="T55" fmla="*/ 1 h 94"/>
                <a:gd name="T56" fmla="*/ 0 w 72"/>
                <a:gd name="T57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" h="94">
                  <a:moveTo>
                    <a:pt x="0" y="0"/>
                  </a:moveTo>
                  <a:lnTo>
                    <a:pt x="0" y="63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3" y="79"/>
                  </a:lnTo>
                  <a:lnTo>
                    <a:pt x="7" y="82"/>
                  </a:lnTo>
                  <a:lnTo>
                    <a:pt x="9" y="86"/>
                  </a:lnTo>
                  <a:lnTo>
                    <a:pt x="16" y="90"/>
                  </a:lnTo>
                  <a:lnTo>
                    <a:pt x="22" y="91"/>
                  </a:lnTo>
                  <a:lnTo>
                    <a:pt x="26" y="92"/>
                  </a:lnTo>
                  <a:lnTo>
                    <a:pt x="30" y="94"/>
                  </a:lnTo>
                  <a:lnTo>
                    <a:pt x="32" y="94"/>
                  </a:lnTo>
                  <a:lnTo>
                    <a:pt x="37" y="94"/>
                  </a:lnTo>
                  <a:lnTo>
                    <a:pt x="37" y="94"/>
                  </a:lnTo>
                  <a:lnTo>
                    <a:pt x="41" y="94"/>
                  </a:lnTo>
                  <a:lnTo>
                    <a:pt x="45" y="92"/>
                  </a:lnTo>
                  <a:lnTo>
                    <a:pt x="50" y="91"/>
                  </a:lnTo>
                  <a:lnTo>
                    <a:pt x="53" y="90"/>
                  </a:lnTo>
                  <a:lnTo>
                    <a:pt x="61" y="86"/>
                  </a:lnTo>
                  <a:lnTo>
                    <a:pt x="64" y="82"/>
                  </a:lnTo>
                  <a:lnTo>
                    <a:pt x="67" y="79"/>
                  </a:lnTo>
                  <a:lnTo>
                    <a:pt x="69" y="75"/>
                  </a:lnTo>
                  <a:lnTo>
                    <a:pt x="72" y="71"/>
                  </a:lnTo>
                  <a:lnTo>
                    <a:pt x="72" y="68"/>
                  </a:lnTo>
                  <a:lnTo>
                    <a:pt x="72" y="63"/>
                  </a:lnTo>
                  <a:lnTo>
                    <a:pt x="72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63" name="Freeform 115">
              <a:extLst>
                <a:ext uri="{FF2B5EF4-FFF2-40B4-BE49-F238E27FC236}">
                  <a16:creationId xmlns:a16="http://schemas.microsoft.com/office/drawing/2014/main" id="{182AD402-76C1-55E7-D681-68679FD75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" y="307"/>
              <a:ext cx="15" cy="19"/>
            </a:xfrm>
            <a:custGeom>
              <a:avLst/>
              <a:gdLst>
                <a:gd name="T0" fmla="*/ 0 w 72"/>
                <a:gd name="T1" fmla="*/ 0 h 95"/>
                <a:gd name="T2" fmla="*/ 0 w 72"/>
                <a:gd name="T3" fmla="*/ 63 h 95"/>
                <a:gd name="T4" fmla="*/ 0 w 72"/>
                <a:gd name="T5" fmla="*/ 68 h 95"/>
                <a:gd name="T6" fmla="*/ 0 w 72"/>
                <a:gd name="T7" fmla="*/ 73 h 95"/>
                <a:gd name="T8" fmla="*/ 0 w 72"/>
                <a:gd name="T9" fmla="*/ 76 h 95"/>
                <a:gd name="T10" fmla="*/ 3 w 72"/>
                <a:gd name="T11" fmla="*/ 80 h 95"/>
                <a:gd name="T12" fmla="*/ 7 w 72"/>
                <a:gd name="T13" fmla="*/ 84 h 95"/>
                <a:gd name="T14" fmla="*/ 9 w 72"/>
                <a:gd name="T15" fmla="*/ 87 h 95"/>
                <a:gd name="T16" fmla="*/ 16 w 72"/>
                <a:gd name="T17" fmla="*/ 91 h 95"/>
                <a:gd name="T18" fmla="*/ 22 w 72"/>
                <a:gd name="T19" fmla="*/ 92 h 95"/>
                <a:gd name="T20" fmla="*/ 26 w 72"/>
                <a:gd name="T21" fmla="*/ 93 h 95"/>
                <a:gd name="T22" fmla="*/ 30 w 72"/>
                <a:gd name="T23" fmla="*/ 94 h 95"/>
                <a:gd name="T24" fmla="*/ 32 w 72"/>
                <a:gd name="T25" fmla="*/ 95 h 95"/>
                <a:gd name="T26" fmla="*/ 37 w 72"/>
                <a:gd name="T27" fmla="*/ 95 h 95"/>
                <a:gd name="T28" fmla="*/ 37 w 72"/>
                <a:gd name="T29" fmla="*/ 95 h 95"/>
                <a:gd name="T30" fmla="*/ 41 w 72"/>
                <a:gd name="T31" fmla="*/ 94 h 95"/>
                <a:gd name="T32" fmla="*/ 45 w 72"/>
                <a:gd name="T33" fmla="*/ 93 h 95"/>
                <a:gd name="T34" fmla="*/ 50 w 72"/>
                <a:gd name="T35" fmla="*/ 92 h 95"/>
                <a:gd name="T36" fmla="*/ 53 w 72"/>
                <a:gd name="T37" fmla="*/ 91 h 95"/>
                <a:gd name="T38" fmla="*/ 61 w 72"/>
                <a:gd name="T39" fmla="*/ 87 h 95"/>
                <a:gd name="T40" fmla="*/ 64 w 72"/>
                <a:gd name="T41" fmla="*/ 84 h 95"/>
                <a:gd name="T42" fmla="*/ 67 w 72"/>
                <a:gd name="T43" fmla="*/ 80 h 95"/>
                <a:gd name="T44" fmla="*/ 69 w 72"/>
                <a:gd name="T45" fmla="*/ 76 h 95"/>
                <a:gd name="T46" fmla="*/ 72 w 72"/>
                <a:gd name="T47" fmla="*/ 73 h 95"/>
                <a:gd name="T48" fmla="*/ 72 w 72"/>
                <a:gd name="T49" fmla="*/ 68 h 95"/>
                <a:gd name="T50" fmla="*/ 72 w 72"/>
                <a:gd name="T51" fmla="*/ 63 h 95"/>
                <a:gd name="T52" fmla="*/ 72 w 72"/>
                <a:gd name="T53" fmla="*/ 0 h 95"/>
                <a:gd name="T54" fmla="*/ 0 w 72"/>
                <a:gd name="T55" fmla="*/ 0 h 95"/>
                <a:gd name="T56" fmla="*/ 0 w 72"/>
                <a:gd name="T57" fmla="*/ 0 h 95"/>
                <a:gd name="T58" fmla="*/ 0 w 72"/>
                <a:gd name="T5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95">
                  <a:moveTo>
                    <a:pt x="0" y="0"/>
                  </a:moveTo>
                  <a:lnTo>
                    <a:pt x="0" y="63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3" y="80"/>
                  </a:lnTo>
                  <a:lnTo>
                    <a:pt x="7" y="84"/>
                  </a:lnTo>
                  <a:lnTo>
                    <a:pt x="9" y="87"/>
                  </a:lnTo>
                  <a:lnTo>
                    <a:pt x="16" y="91"/>
                  </a:lnTo>
                  <a:lnTo>
                    <a:pt x="22" y="92"/>
                  </a:lnTo>
                  <a:lnTo>
                    <a:pt x="26" y="93"/>
                  </a:lnTo>
                  <a:lnTo>
                    <a:pt x="30" y="94"/>
                  </a:lnTo>
                  <a:lnTo>
                    <a:pt x="32" y="95"/>
                  </a:lnTo>
                  <a:lnTo>
                    <a:pt x="37" y="95"/>
                  </a:lnTo>
                  <a:lnTo>
                    <a:pt x="37" y="95"/>
                  </a:lnTo>
                  <a:lnTo>
                    <a:pt x="41" y="94"/>
                  </a:lnTo>
                  <a:lnTo>
                    <a:pt x="45" y="93"/>
                  </a:lnTo>
                  <a:lnTo>
                    <a:pt x="50" y="92"/>
                  </a:lnTo>
                  <a:lnTo>
                    <a:pt x="53" y="91"/>
                  </a:lnTo>
                  <a:lnTo>
                    <a:pt x="61" y="87"/>
                  </a:lnTo>
                  <a:lnTo>
                    <a:pt x="64" y="84"/>
                  </a:lnTo>
                  <a:lnTo>
                    <a:pt x="67" y="80"/>
                  </a:lnTo>
                  <a:lnTo>
                    <a:pt x="69" y="76"/>
                  </a:lnTo>
                  <a:lnTo>
                    <a:pt x="72" y="73"/>
                  </a:lnTo>
                  <a:lnTo>
                    <a:pt x="72" y="68"/>
                  </a:lnTo>
                  <a:lnTo>
                    <a:pt x="72" y="63"/>
                  </a:lnTo>
                  <a:lnTo>
                    <a:pt x="7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D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64" name="Freeform 116">
              <a:extLst>
                <a:ext uri="{FF2B5EF4-FFF2-40B4-BE49-F238E27FC236}">
                  <a16:creationId xmlns:a16="http://schemas.microsoft.com/office/drawing/2014/main" id="{4F0912DB-82B8-53C6-E7B5-AAC033325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" y="307"/>
              <a:ext cx="15" cy="19"/>
            </a:xfrm>
            <a:custGeom>
              <a:avLst/>
              <a:gdLst>
                <a:gd name="T0" fmla="*/ 0 w 72"/>
                <a:gd name="T1" fmla="*/ 0 h 95"/>
                <a:gd name="T2" fmla="*/ 0 w 72"/>
                <a:gd name="T3" fmla="*/ 63 h 95"/>
                <a:gd name="T4" fmla="*/ 0 w 72"/>
                <a:gd name="T5" fmla="*/ 68 h 95"/>
                <a:gd name="T6" fmla="*/ 0 w 72"/>
                <a:gd name="T7" fmla="*/ 73 h 95"/>
                <a:gd name="T8" fmla="*/ 0 w 72"/>
                <a:gd name="T9" fmla="*/ 76 h 95"/>
                <a:gd name="T10" fmla="*/ 3 w 72"/>
                <a:gd name="T11" fmla="*/ 80 h 95"/>
                <a:gd name="T12" fmla="*/ 7 w 72"/>
                <a:gd name="T13" fmla="*/ 84 h 95"/>
                <a:gd name="T14" fmla="*/ 9 w 72"/>
                <a:gd name="T15" fmla="*/ 87 h 95"/>
                <a:gd name="T16" fmla="*/ 16 w 72"/>
                <a:gd name="T17" fmla="*/ 91 h 95"/>
                <a:gd name="T18" fmla="*/ 22 w 72"/>
                <a:gd name="T19" fmla="*/ 92 h 95"/>
                <a:gd name="T20" fmla="*/ 26 w 72"/>
                <a:gd name="T21" fmla="*/ 93 h 95"/>
                <a:gd name="T22" fmla="*/ 30 w 72"/>
                <a:gd name="T23" fmla="*/ 94 h 95"/>
                <a:gd name="T24" fmla="*/ 32 w 72"/>
                <a:gd name="T25" fmla="*/ 95 h 95"/>
                <a:gd name="T26" fmla="*/ 37 w 72"/>
                <a:gd name="T27" fmla="*/ 95 h 95"/>
                <a:gd name="T28" fmla="*/ 37 w 72"/>
                <a:gd name="T29" fmla="*/ 95 h 95"/>
                <a:gd name="T30" fmla="*/ 41 w 72"/>
                <a:gd name="T31" fmla="*/ 94 h 95"/>
                <a:gd name="T32" fmla="*/ 45 w 72"/>
                <a:gd name="T33" fmla="*/ 93 h 95"/>
                <a:gd name="T34" fmla="*/ 50 w 72"/>
                <a:gd name="T35" fmla="*/ 92 h 95"/>
                <a:gd name="T36" fmla="*/ 53 w 72"/>
                <a:gd name="T37" fmla="*/ 91 h 95"/>
                <a:gd name="T38" fmla="*/ 61 w 72"/>
                <a:gd name="T39" fmla="*/ 87 h 95"/>
                <a:gd name="T40" fmla="*/ 64 w 72"/>
                <a:gd name="T41" fmla="*/ 84 h 95"/>
                <a:gd name="T42" fmla="*/ 67 w 72"/>
                <a:gd name="T43" fmla="*/ 80 h 95"/>
                <a:gd name="T44" fmla="*/ 69 w 72"/>
                <a:gd name="T45" fmla="*/ 76 h 95"/>
                <a:gd name="T46" fmla="*/ 72 w 72"/>
                <a:gd name="T47" fmla="*/ 73 h 95"/>
                <a:gd name="T48" fmla="*/ 72 w 72"/>
                <a:gd name="T49" fmla="*/ 68 h 95"/>
                <a:gd name="T50" fmla="*/ 72 w 72"/>
                <a:gd name="T51" fmla="*/ 63 h 95"/>
                <a:gd name="T52" fmla="*/ 72 w 72"/>
                <a:gd name="T53" fmla="*/ 0 h 95"/>
                <a:gd name="T54" fmla="*/ 0 w 72"/>
                <a:gd name="T55" fmla="*/ 0 h 95"/>
                <a:gd name="T56" fmla="*/ 0 w 72"/>
                <a:gd name="T5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" h="95">
                  <a:moveTo>
                    <a:pt x="0" y="0"/>
                  </a:moveTo>
                  <a:lnTo>
                    <a:pt x="0" y="63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3" y="80"/>
                  </a:lnTo>
                  <a:lnTo>
                    <a:pt x="7" y="84"/>
                  </a:lnTo>
                  <a:lnTo>
                    <a:pt x="9" y="87"/>
                  </a:lnTo>
                  <a:lnTo>
                    <a:pt x="16" y="91"/>
                  </a:lnTo>
                  <a:lnTo>
                    <a:pt x="22" y="92"/>
                  </a:lnTo>
                  <a:lnTo>
                    <a:pt x="26" y="93"/>
                  </a:lnTo>
                  <a:lnTo>
                    <a:pt x="30" y="94"/>
                  </a:lnTo>
                  <a:lnTo>
                    <a:pt x="32" y="95"/>
                  </a:lnTo>
                  <a:lnTo>
                    <a:pt x="37" y="95"/>
                  </a:lnTo>
                  <a:lnTo>
                    <a:pt x="37" y="95"/>
                  </a:lnTo>
                  <a:lnTo>
                    <a:pt x="41" y="94"/>
                  </a:lnTo>
                  <a:lnTo>
                    <a:pt x="45" y="93"/>
                  </a:lnTo>
                  <a:lnTo>
                    <a:pt x="50" y="92"/>
                  </a:lnTo>
                  <a:lnTo>
                    <a:pt x="53" y="91"/>
                  </a:lnTo>
                  <a:lnTo>
                    <a:pt x="61" y="87"/>
                  </a:lnTo>
                  <a:lnTo>
                    <a:pt x="64" y="84"/>
                  </a:lnTo>
                  <a:lnTo>
                    <a:pt x="67" y="80"/>
                  </a:lnTo>
                  <a:lnTo>
                    <a:pt x="69" y="76"/>
                  </a:lnTo>
                  <a:lnTo>
                    <a:pt x="72" y="73"/>
                  </a:lnTo>
                  <a:lnTo>
                    <a:pt x="72" y="68"/>
                  </a:lnTo>
                  <a:lnTo>
                    <a:pt x="72" y="63"/>
                  </a:lnTo>
                  <a:lnTo>
                    <a:pt x="7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65" name="Freeform 117">
              <a:extLst>
                <a:ext uri="{FF2B5EF4-FFF2-40B4-BE49-F238E27FC236}">
                  <a16:creationId xmlns:a16="http://schemas.microsoft.com/office/drawing/2014/main" id="{D86E8B1C-328A-9D60-DF43-E165917E0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" y="339"/>
              <a:ext cx="3" cy="3"/>
            </a:xfrm>
            <a:custGeom>
              <a:avLst/>
              <a:gdLst>
                <a:gd name="T0" fmla="*/ 17 w 18"/>
                <a:gd name="T1" fmla="*/ 7 h 14"/>
                <a:gd name="T2" fmla="*/ 15 w 18"/>
                <a:gd name="T3" fmla="*/ 4 h 14"/>
                <a:gd name="T4" fmla="*/ 12 w 18"/>
                <a:gd name="T5" fmla="*/ 1 h 14"/>
                <a:gd name="T6" fmla="*/ 9 w 18"/>
                <a:gd name="T7" fmla="*/ 0 h 14"/>
                <a:gd name="T8" fmla="*/ 5 w 18"/>
                <a:gd name="T9" fmla="*/ 1 h 14"/>
                <a:gd name="T10" fmla="*/ 1 w 18"/>
                <a:gd name="T11" fmla="*/ 4 h 14"/>
                <a:gd name="T12" fmla="*/ 0 w 18"/>
                <a:gd name="T13" fmla="*/ 7 h 14"/>
                <a:gd name="T14" fmla="*/ 1 w 18"/>
                <a:gd name="T15" fmla="*/ 10 h 14"/>
                <a:gd name="T16" fmla="*/ 5 w 18"/>
                <a:gd name="T17" fmla="*/ 13 h 14"/>
                <a:gd name="T18" fmla="*/ 9 w 18"/>
                <a:gd name="T19" fmla="*/ 14 h 14"/>
                <a:gd name="T20" fmla="*/ 12 w 18"/>
                <a:gd name="T21" fmla="*/ 13 h 14"/>
                <a:gd name="T22" fmla="*/ 15 w 18"/>
                <a:gd name="T23" fmla="*/ 10 h 14"/>
                <a:gd name="T24" fmla="*/ 18 w 18"/>
                <a:gd name="T25" fmla="*/ 7 h 14"/>
                <a:gd name="T26" fmla="*/ 18 w 18"/>
                <a:gd name="T27" fmla="*/ 7 h 14"/>
                <a:gd name="T28" fmla="*/ 17 w 18"/>
                <a:gd name="T2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4">
                  <a:moveTo>
                    <a:pt x="17" y="7"/>
                  </a:moveTo>
                  <a:lnTo>
                    <a:pt x="15" y="4"/>
                  </a:lnTo>
                  <a:lnTo>
                    <a:pt x="12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5" y="13"/>
                  </a:lnTo>
                  <a:lnTo>
                    <a:pt x="9" y="14"/>
                  </a:lnTo>
                  <a:lnTo>
                    <a:pt x="12" y="13"/>
                  </a:lnTo>
                  <a:lnTo>
                    <a:pt x="15" y="10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66" name="Freeform 118">
              <a:extLst>
                <a:ext uri="{FF2B5EF4-FFF2-40B4-BE49-F238E27FC236}">
                  <a16:creationId xmlns:a16="http://schemas.microsoft.com/office/drawing/2014/main" id="{B11136D9-5092-850E-5AA2-F597C1FF3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" y="339"/>
              <a:ext cx="3" cy="3"/>
            </a:xfrm>
            <a:custGeom>
              <a:avLst/>
              <a:gdLst>
                <a:gd name="T0" fmla="*/ 17 w 18"/>
                <a:gd name="T1" fmla="*/ 7 h 14"/>
                <a:gd name="T2" fmla="*/ 15 w 18"/>
                <a:gd name="T3" fmla="*/ 4 h 14"/>
                <a:gd name="T4" fmla="*/ 12 w 18"/>
                <a:gd name="T5" fmla="*/ 1 h 14"/>
                <a:gd name="T6" fmla="*/ 9 w 18"/>
                <a:gd name="T7" fmla="*/ 0 h 14"/>
                <a:gd name="T8" fmla="*/ 5 w 18"/>
                <a:gd name="T9" fmla="*/ 1 h 14"/>
                <a:gd name="T10" fmla="*/ 1 w 18"/>
                <a:gd name="T11" fmla="*/ 4 h 14"/>
                <a:gd name="T12" fmla="*/ 0 w 18"/>
                <a:gd name="T13" fmla="*/ 7 h 14"/>
                <a:gd name="T14" fmla="*/ 1 w 18"/>
                <a:gd name="T15" fmla="*/ 10 h 14"/>
                <a:gd name="T16" fmla="*/ 5 w 18"/>
                <a:gd name="T17" fmla="*/ 13 h 14"/>
                <a:gd name="T18" fmla="*/ 9 w 18"/>
                <a:gd name="T19" fmla="*/ 14 h 14"/>
                <a:gd name="T20" fmla="*/ 12 w 18"/>
                <a:gd name="T21" fmla="*/ 13 h 14"/>
                <a:gd name="T22" fmla="*/ 15 w 18"/>
                <a:gd name="T23" fmla="*/ 10 h 14"/>
                <a:gd name="T24" fmla="*/ 18 w 18"/>
                <a:gd name="T2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4">
                  <a:moveTo>
                    <a:pt x="17" y="7"/>
                  </a:moveTo>
                  <a:lnTo>
                    <a:pt x="15" y="4"/>
                  </a:lnTo>
                  <a:lnTo>
                    <a:pt x="12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5" y="13"/>
                  </a:lnTo>
                  <a:lnTo>
                    <a:pt x="9" y="14"/>
                  </a:lnTo>
                  <a:lnTo>
                    <a:pt x="12" y="13"/>
                  </a:lnTo>
                  <a:lnTo>
                    <a:pt x="15" y="10"/>
                  </a:lnTo>
                  <a:lnTo>
                    <a:pt x="18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67" name="Freeform 119">
              <a:extLst>
                <a:ext uri="{FF2B5EF4-FFF2-40B4-BE49-F238E27FC236}">
                  <a16:creationId xmlns:a16="http://schemas.microsoft.com/office/drawing/2014/main" id="{F36B7513-9E71-E2AA-1071-B1A80C7A1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334"/>
              <a:ext cx="3" cy="3"/>
            </a:xfrm>
            <a:custGeom>
              <a:avLst/>
              <a:gdLst>
                <a:gd name="T0" fmla="*/ 16 w 16"/>
                <a:gd name="T1" fmla="*/ 7 h 15"/>
                <a:gd name="T2" fmla="*/ 15 w 16"/>
                <a:gd name="T3" fmla="*/ 4 h 15"/>
                <a:gd name="T4" fmla="*/ 11 w 16"/>
                <a:gd name="T5" fmla="*/ 1 h 15"/>
                <a:gd name="T6" fmla="*/ 7 w 16"/>
                <a:gd name="T7" fmla="*/ 0 h 15"/>
                <a:gd name="T8" fmla="*/ 5 w 16"/>
                <a:gd name="T9" fmla="*/ 1 h 15"/>
                <a:gd name="T10" fmla="*/ 1 w 16"/>
                <a:gd name="T11" fmla="*/ 4 h 15"/>
                <a:gd name="T12" fmla="*/ 0 w 16"/>
                <a:gd name="T13" fmla="*/ 7 h 15"/>
                <a:gd name="T14" fmla="*/ 1 w 16"/>
                <a:gd name="T15" fmla="*/ 12 h 15"/>
                <a:gd name="T16" fmla="*/ 5 w 16"/>
                <a:gd name="T17" fmla="*/ 14 h 15"/>
                <a:gd name="T18" fmla="*/ 7 w 16"/>
                <a:gd name="T19" fmla="*/ 15 h 15"/>
                <a:gd name="T20" fmla="*/ 11 w 16"/>
                <a:gd name="T21" fmla="*/ 14 h 15"/>
                <a:gd name="T22" fmla="*/ 15 w 16"/>
                <a:gd name="T23" fmla="*/ 12 h 15"/>
                <a:gd name="T24" fmla="*/ 16 w 16"/>
                <a:gd name="T25" fmla="*/ 7 h 15"/>
                <a:gd name="T26" fmla="*/ 16 w 16"/>
                <a:gd name="T2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5">
                  <a:moveTo>
                    <a:pt x="16" y="7"/>
                  </a:moveTo>
                  <a:lnTo>
                    <a:pt x="15" y="4"/>
                  </a:lnTo>
                  <a:lnTo>
                    <a:pt x="11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2"/>
                  </a:lnTo>
                  <a:lnTo>
                    <a:pt x="5" y="14"/>
                  </a:lnTo>
                  <a:lnTo>
                    <a:pt x="7" y="15"/>
                  </a:lnTo>
                  <a:lnTo>
                    <a:pt x="11" y="14"/>
                  </a:lnTo>
                  <a:lnTo>
                    <a:pt x="15" y="12"/>
                  </a:lnTo>
                  <a:lnTo>
                    <a:pt x="16" y="7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68" name="Freeform 120">
              <a:extLst>
                <a:ext uri="{FF2B5EF4-FFF2-40B4-BE49-F238E27FC236}">
                  <a16:creationId xmlns:a16="http://schemas.microsoft.com/office/drawing/2014/main" id="{3D5A00FB-CB17-3058-6A11-B9A28828A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334"/>
              <a:ext cx="3" cy="3"/>
            </a:xfrm>
            <a:custGeom>
              <a:avLst/>
              <a:gdLst>
                <a:gd name="T0" fmla="*/ 16 w 16"/>
                <a:gd name="T1" fmla="*/ 7 h 15"/>
                <a:gd name="T2" fmla="*/ 15 w 16"/>
                <a:gd name="T3" fmla="*/ 4 h 15"/>
                <a:gd name="T4" fmla="*/ 11 w 16"/>
                <a:gd name="T5" fmla="*/ 1 h 15"/>
                <a:gd name="T6" fmla="*/ 7 w 16"/>
                <a:gd name="T7" fmla="*/ 0 h 15"/>
                <a:gd name="T8" fmla="*/ 5 w 16"/>
                <a:gd name="T9" fmla="*/ 1 h 15"/>
                <a:gd name="T10" fmla="*/ 1 w 16"/>
                <a:gd name="T11" fmla="*/ 4 h 15"/>
                <a:gd name="T12" fmla="*/ 0 w 16"/>
                <a:gd name="T13" fmla="*/ 7 h 15"/>
                <a:gd name="T14" fmla="*/ 1 w 16"/>
                <a:gd name="T15" fmla="*/ 12 h 15"/>
                <a:gd name="T16" fmla="*/ 5 w 16"/>
                <a:gd name="T17" fmla="*/ 14 h 15"/>
                <a:gd name="T18" fmla="*/ 7 w 16"/>
                <a:gd name="T19" fmla="*/ 15 h 15"/>
                <a:gd name="T20" fmla="*/ 11 w 16"/>
                <a:gd name="T21" fmla="*/ 14 h 15"/>
                <a:gd name="T22" fmla="*/ 15 w 16"/>
                <a:gd name="T23" fmla="*/ 12 h 15"/>
                <a:gd name="T24" fmla="*/ 16 w 16"/>
                <a:gd name="T2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5">
                  <a:moveTo>
                    <a:pt x="16" y="7"/>
                  </a:moveTo>
                  <a:lnTo>
                    <a:pt x="15" y="4"/>
                  </a:lnTo>
                  <a:lnTo>
                    <a:pt x="11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2"/>
                  </a:lnTo>
                  <a:lnTo>
                    <a:pt x="5" y="14"/>
                  </a:lnTo>
                  <a:lnTo>
                    <a:pt x="7" y="15"/>
                  </a:lnTo>
                  <a:lnTo>
                    <a:pt x="11" y="14"/>
                  </a:lnTo>
                  <a:lnTo>
                    <a:pt x="15" y="12"/>
                  </a:lnTo>
                  <a:lnTo>
                    <a:pt x="16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69" name="Freeform 121">
              <a:extLst>
                <a:ext uri="{FF2B5EF4-FFF2-40B4-BE49-F238E27FC236}">
                  <a16:creationId xmlns:a16="http://schemas.microsoft.com/office/drawing/2014/main" id="{A443881B-0627-648F-EA27-54134260F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34"/>
              <a:ext cx="3" cy="3"/>
            </a:xfrm>
            <a:custGeom>
              <a:avLst/>
              <a:gdLst>
                <a:gd name="T0" fmla="*/ 15 w 15"/>
                <a:gd name="T1" fmla="*/ 7 h 15"/>
                <a:gd name="T2" fmla="*/ 14 w 15"/>
                <a:gd name="T3" fmla="*/ 4 h 15"/>
                <a:gd name="T4" fmla="*/ 12 w 15"/>
                <a:gd name="T5" fmla="*/ 1 h 15"/>
                <a:gd name="T6" fmla="*/ 6 w 15"/>
                <a:gd name="T7" fmla="*/ 0 h 15"/>
                <a:gd name="T8" fmla="*/ 4 w 15"/>
                <a:gd name="T9" fmla="*/ 1 h 15"/>
                <a:gd name="T10" fmla="*/ 0 w 15"/>
                <a:gd name="T11" fmla="*/ 4 h 15"/>
                <a:gd name="T12" fmla="*/ 0 w 15"/>
                <a:gd name="T13" fmla="*/ 7 h 15"/>
                <a:gd name="T14" fmla="*/ 0 w 15"/>
                <a:gd name="T15" fmla="*/ 12 h 15"/>
                <a:gd name="T16" fmla="*/ 4 w 15"/>
                <a:gd name="T17" fmla="*/ 14 h 15"/>
                <a:gd name="T18" fmla="*/ 6 w 15"/>
                <a:gd name="T19" fmla="*/ 15 h 15"/>
                <a:gd name="T20" fmla="*/ 12 w 15"/>
                <a:gd name="T21" fmla="*/ 14 h 15"/>
                <a:gd name="T22" fmla="*/ 14 w 15"/>
                <a:gd name="T23" fmla="*/ 12 h 15"/>
                <a:gd name="T24" fmla="*/ 15 w 15"/>
                <a:gd name="T25" fmla="*/ 7 h 15"/>
                <a:gd name="T26" fmla="*/ 15 w 15"/>
                <a:gd name="T27" fmla="*/ 7 h 15"/>
                <a:gd name="T28" fmla="*/ 15 w 15"/>
                <a:gd name="T2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lnTo>
                    <a:pt x="14" y="4"/>
                  </a:lnTo>
                  <a:lnTo>
                    <a:pt x="12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6" y="15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70" name="Freeform 122">
              <a:extLst>
                <a:ext uri="{FF2B5EF4-FFF2-40B4-BE49-F238E27FC236}">
                  <a16:creationId xmlns:a16="http://schemas.microsoft.com/office/drawing/2014/main" id="{AD3D8429-AA49-689D-5D51-9A7C95250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34"/>
              <a:ext cx="3" cy="3"/>
            </a:xfrm>
            <a:custGeom>
              <a:avLst/>
              <a:gdLst>
                <a:gd name="T0" fmla="*/ 15 w 15"/>
                <a:gd name="T1" fmla="*/ 7 h 15"/>
                <a:gd name="T2" fmla="*/ 14 w 15"/>
                <a:gd name="T3" fmla="*/ 4 h 15"/>
                <a:gd name="T4" fmla="*/ 12 w 15"/>
                <a:gd name="T5" fmla="*/ 1 h 15"/>
                <a:gd name="T6" fmla="*/ 6 w 15"/>
                <a:gd name="T7" fmla="*/ 0 h 15"/>
                <a:gd name="T8" fmla="*/ 4 w 15"/>
                <a:gd name="T9" fmla="*/ 1 h 15"/>
                <a:gd name="T10" fmla="*/ 0 w 15"/>
                <a:gd name="T11" fmla="*/ 4 h 15"/>
                <a:gd name="T12" fmla="*/ 0 w 15"/>
                <a:gd name="T13" fmla="*/ 7 h 15"/>
                <a:gd name="T14" fmla="*/ 0 w 15"/>
                <a:gd name="T15" fmla="*/ 12 h 15"/>
                <a:gd name="T16" fmla="*/ 4 w 15"/>
                <a:gd name="T17" fmla="*/ 14 h 15"/>
                <a:gd name="T18" fmla="*/ 6 w 15"/>
                <a:gd name="T19" fmla="*/ 15 h 15"/>
                <a:gd name="T20" fmla="*/ 12 w 15"/>
                <a:gd name="T21" fmla="*/ 14 h 15"/>
                <a:gd name="T22" fmla="*/ 14 w 15"/>
                <a:gd name="T23" fmla="*/ 12 h 15"/>
                <a:gd name="T24" fmla="*/ 15 w 15"/>
                <a:gd name="T2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lnTo>
                    <a:pt x="14" y="4"/>
                  </a:lnTo>
                  <a:lnTo>
                    <a:pt x="12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6" y="15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5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71" name="Freeform 123">
              <a:extLst>
                <a:ext uri="{FF2B5EF4-FFF2-40B4-BE49-F238E27FC236}">
                  <a16:creationId xmlns:a16="http://schemas.microsoft.com/office/drawing/2014/main" id="{9EABF2FE-EE8B-6B9A-4DAE-CAD01435B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343"/>
              <a:ext cx="3" cy="3"/>
            </a:xfrm>
            <a:custGeom>
              <a:avLst/>
              <a:gdLst>
                <a:gd name="T0" fmla="*/ 16 w 16"/>
                <a:gd name="T1" fmla="*/ 8 h 15"/>
                <a:gd name="T2" fmla="*/ 15 w 16"/>
                <a:gd name="T3" fmla="*/ 4 h 15"/>
                <a:gd name="T4" fmla="*/ 11 w 16"/>
                <a:gd name="T5" fmla="*/ 2 h 15"/>
                <a:gd name="T6" fmla="*/ 7 w 16"/>
                <a:gd name="T7" fmla="*/ 0 h 15"/>
                <a:gd name="T8" fmla="*/ 5 w 16"/>
                <a:gd name="T9" fmla="*/ 2 h 15"/>
                <a:gd name="T10" fmla="*/ 1 w 16"/>
                <a:gd name="T11" fmla="*/ 4 h 15"/>
                <a:gd name="T12" fmla="*/ 0 w 16"/>
                <a:gd name="T13" fmla="*/ 8 h 15"/>
                <a:gd name="T14" fmla="*/ 1 w 16"/>
                <a:gd name="T15" fmla="*/ 11 h 15"/>
                <a:gd name="T16" fmla="*/ 5 w 16"/>
                <a:gd name="T17" fmla="*/ 12 h 15"/>
                <a:gd name="T18" fmla="*/ 7 w 16"/>
                <a:gd name="T19" fmla="*/ 15 h 15"/>
                <a:gd name="T20" fmla="*/ 11 w 16"/>
                <a:gd name="T21" fmla="*/ 12 h 15"/>
                <a:gd name="T22" fmla="*/ 15 w 16"/>
                <a:gd name="T23" fmla="*/ 11 h 15"/>
                <a:gd name="T24" fmla="*/ 16 w 16"/>
                <a:gd name="T25" fmla="*/ 8 h 15"/>
                <a:gd name="T26" fmla="*/ 16 w 16"/>
                <a:gd name="T27" fmla="*/ 8 h 15"/>
                <a:gd name="T28" fmla="*/ 16 w 16"/>
                <a:gd name="T2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15">
                  <a:moveTo>
                    <a:pt x="16" y="8"/>
                  </a:moveTo>
                  <a:lnTo>
                    <a:pt x="15" y="4"/>
                  </a:lnTo>
                  <a:lnTo>
                    <a:pt x="11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1" y="11"/>
                  </a:lnTo>
                  <a:lnTo>
                    <a:pt x="5" y="12"/>
                  </a:lnTo>
                  <a:lnTo>
                    <a:pt x="7" y="15"/>
                  </a:lnTo>
                  <a:lnTo>
                    <a:pt x="11" y="12"/>
                  </a:lnTo>
                  <a:lnTo>
                    <a:pt x="15" y="11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72" name="Freeform 124">
              <a:extLst>
                <a:ext uri="{FF2B5EF4-FFF2-40B4-BE49-F238E27FC236}">
                  <a16:creationId xmlns:a16="http://schemas.microsoft.com/office/drawing/2014/main" id="{129962D8-040C-AC8E-18CB-439FDCA7B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343"/>
              <a:ext cx="3" cy="3"/>
            </a:xfrm>
            <a:custGeom>
              <a:avLst/>
              <a:gdLst>
                <a:gd name="T0" fmla="*/ 16 w 16"/>
                <a:gd name="T1" fmla="*/ 8 h 15"/>
                <a:gd name="T2" fmla="*/ 15 w 16"/>
                <a:gd name="T3" fmla="*/ 4 h 15"/>
                <a:gd name="T4" fmla="*/ 11 w 16"/>
                <a:gd name="T5" fmla="*/ 2 h 15"/>
                <a:gd name="T6" fmla="*/ 7 w 16"/>
                <a:gd name="T7" fmla="*/ 0 h 15"/>
                <a:gd name="T8" fmla="*/ 5 w 16"/>
                <a:gd name="T9" fmla="*/ 2 h 15"/>
                <a:gd name="T10" fmla="*/ 1 w 16"/>
                <a:gd name="T11" fmla="*/ 4 h 15"/>
                <a:gd name="T12" fmla="*/ 0 w 16"/>
                <a:gd name="T13" fmla="*/ 8 h 15"/>
                <a:gd name="T14" fmla="*/ 1 w 16"/>
                <a:gd name="T15" fmla="*/ 11 h 15"/>
                <a:gd name="T16" fmla="*/ 5 w 16"/>
                <a:gd name="T17" fmla="*/ 12 h 15"/>
                <a:gd name="T18" fmla="*/ 7 w 16"/>
                <a:gd name="T19" fmla="*/ 15 h 15"/>
                <a:gd name="T20" fmla="*/ 11 w 16"/>
                <a:gd name="T21" fmla="*/ 12 h 15"/>
                <a:gd name="T22" fmla="*/ 15 w 16"/>
                <a:gd name="T23" fmla="*/ 11 h 15"/>
                <a:gd name="T24" fmla="*/ 16 w 16"/>
                <a:gd name="T2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5">
                  <a:moveTo>
                    <a:pt x="16" y="8"/>
                  </a:moveTo>
                  <a:lnTo>
                    <a:pt x="15" y="4"/>
                  </a:lnTo>
                  <a:lnTo>
                    <a:pt x="11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1" y="11"/>
                  </a:lnTo>
                  <a:lnTo>
                    <a:pt x="5" y="12"/>
                  </a:lnTo>
                  <a:lnTo>
                    <a:pt x="7" y="15"/>
                  </a:lnTo>
                  <a:lnTo>
                    <a:pt x="11" y="12"/>
                  </a:lnTo>
                  <a:lnTo>
                    <a:pt x="15" y="11"/>
                  </a:lnTo>
                  <a:lnTo>
                    <a:pt x="16" y="8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73" name="Freeform 125">
              <a:extLst>
                <a:ext uri="{FF2B5EF4-FFF2-40B4-BE49-F238E27FC236}">
                  <a16:creationId xmlns:a16="http://schemas.microsoft.com/office/drawing/2014/main" id="{25A17AFE-8409-822F-321F-B31AEDC31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43"/>
              <a:ext cx="3" cy="3"/>
            </a:xfrm>
            <a:custGeom>
              <a:avLst/>
              <a:gdLst>
                <a:gd name="T0" fmla="*/ 15 w 15"/>
                <a:gd name="T1" fmla="*/ 8 h 15"/>
                <a:gd name="T2" fmla="*/ 14 w 15"/>
                <a:gd name="T3" fmla="*/ 4 h 15"/>
                <a:gd name="T4" fmla="*/ 12 w 15"/>
                <a:gd name="T5" fmla="*/ 2 h 15"/>
                <a:gd name="T6" fmla="*/ 6 w 15"/>
                <a:gd name="T7" fmla="*/ 0 h 15"/>
                <a:gd name="T8" fmla="*/ 4 w 15"/>
                <a:gd name="T9" fmla="*/ 2 h 15"/>
                <a:gd name="T10" fmla="*/ 0 w 15"/>
                <a:gd name="T11" fmla="*/ 4 h 15"/>
                <a:gd name="T12" fmla="*/ 0 w 15"/>
                <a:gd name="T13" fmla="*/ 8 h 15"/>
                <a:gd name="T14" fmla="*/ 0 w 15"/>
                <a:gd name="T15" fmla="*/ 11 h 15"/>
                <a:gd name="T16" fmla="*/ 4 w 15"/>
                <a:gd name="T17" fmla="*/ 12 h 15"/>
                <a:gd name="T18" fmla="*/ 6 w 15"/>
                <a:gd name="T19" fmla="*/ 15 h 15"/>
                <a:gd name="T20" fmla="*/ 12 w 15"/>
                <a:gd name="T21" fmla="*/ 12 h 15"/>
                <a:gd name="T22" fmla="*/ 14 w 15"/>
                <a:gd name="T23" fmla="*/ 11 h 15"/>
                <a:gd name="T24" fmla="*/ 15 w 15"/>
                <a:gd name="T25" fmla="*/ 8 h 15"/>
                <a:gd name="T26" fmla="*/ 15 w 15"/>
                <a:gd name="T27" fmla="*/ 8 h 15"/>
                <a:gd name="T28" fmla="*/ 15 w 15"/>
                <a:gd name="T2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lnTo>
                    <a:pt x="14" y="4"/>
                  </a:lnTo>
                  <a:lnTo>
                    <a:pt x="12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4" y="12"/>
                  </a:lnTo>
                  <a:lnTo>
                    <a:pt x="6" y="15"/>
                  </a:lnTo>
                  <a:lnTo>
                    <a:pt x="12" y="12"/>
                  </a:lnTo>
                  <a:lnTo>
                    <a:pt x="14" y="11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74" name="Freeform 126">
              <a:extLst>
                <a:ext uri="{FF2B5EF4-FFF2-40B4-BE49-F238E27FC236}">
                  <a16:creationId xmlns:a16="http://schemas.microsoft.com/office/drawing/2014/main" id="{4C3578BC-A346-9FC9-BB9E-C00C18C4D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43"/>
              <a:ext cx="3" cy="3"/>
            </a:xfrm>
            <a:custGeom>
              <a:avLst/>
              <a:gdLst>
                <a:gd name="T0" fmla="*/ 15 w 15"/>
                <a:gd name="T1" fmla="*/ 8 h 15"/>
                <a:gd name="T2" fmla="*/ 14 w 15"/>
                <a:gd name="T3" fmla="*/ 4 h 15"/>
                <a:gd name="T4" fmla="*/ 12 w 15"/>
                <a:gd name="T5" fmla="*/ 2 h 15"/>
                <a:gd name="T6" fmla="*/ 6 w 15"/>
                <a:gd name="T7" fmla="*/ 0 h 15"/>
                <a:gd name="T8" fmla="*/ 4 w 15"/>
                <a:gd name="T9" fmla="*/ 2 h 15"/>
                <a:gd name="T10" fmla="*/ 0 w 15"/>
                <a:gd name="T11" fmla="*/ 4 h 15"/>
                <a:gd name="T12" fmla="*/ 0 w 15"/>
                <a:gd name="T13" fmla="*/ 8 h 15"/>
                <a:gd name="T14" fmla="*/ 0 w 15"/>
                <a:gd name="T15" fmla="*/ 11 h 15"/>
                <a:gd name="T16" fmla="*/ 4 w 15"/>
                <a:gd name="T17" fmla="*/ 12 h 15"/>
                <a:gd name="T18" fmla="*/ 6 w 15"/>
                <a:gd name="T19" fmla="*/ 15 h 15"/>
                <a:gd name="T20" fmla="*/ 12 w 15"/>
                <a:gd name="T21" fmla="*/ 12 h 15"/>
                <a:gd name="T22" fmla="*/ 14 w 15"/>
                <a:gd name="T23" fmla="*/ 11 h 15"/>
                <a:gd name="T24" fmla="*/ 15 w 15"/>
                <a:gd name="T2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lnTo>
                    <a:pt x="14" y="4"/>
                  </a:lnTo>
                  <a:lnTo>
                    <a:pt x="12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4" y="12"/>
                  </a:lnTo>
                  <a:lnTo>
                    <a:pt x="6" y="15"/>
                  </a:lnTo>
                  <a:lnTo>
                    <a:pt x="12" y="12"/>
                  </a:lnTo>
                  <a:lnTo>
                    <a:pt x="14" y="11"/>
                  </a:lnTo>
                  <a:lnTo>
                    <a:pt x="15" y="8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75" name="Freeform 127">
              <a:extLst>
                <a:ext uri="{FF2B5EF4-FFF2-40B4-BE49-F238E27FC236}">
                  <a16:creationId xmlns:a16="http://schemas.microsoft.com/office/drawing/2014/main" id="{E5E5CBA4-8628-FAB7-ACBE-D3E9814F5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" y="331"/>
              <a:ext cx="14" cy="19"/>
            </a:xfrm>
            <a:custGeom>
              <a:avLst/>
              <a:gdLst>
                <a:gd name="T0" fmla="*/ 0 w 73"/>
                <a:gd name="T1" fmla="*/ 0 h 95"/>
                <a:gd name="T2" fmla="*/ 1 w 73"/>
                <a:gd name="T3" fmla="*/ 64 h 95"/>
                <a:gd name="T4" fmla="*/ 1 w 73"/>
                <a:gd name="T5" fmla="*/ 68 h 95"/>
                <a:gd name="T6" fmla="*/ 1 w 73"/>
                <a:gd name="T7" fmla="*/ 72 h 95"/>
                <a:gd name="T8" fmla="*/ 2 w 73"/>
                <a:gd name="T9" fmla="*/ 75 h 95"/>
                <a:gd name="T10" fmla="*/ 5 w 73"/>
                <a:gd name="T11" fmla="*/ 80 h 95"/>
                <a:gd name="T12" fmla="*/ 7 w 73"/>
                <a:gd name="T13" fmla="*/ 82 h 95"/>
                <a:gd name="T14" fmla="*/ 11 w 73"/>
                <a:gd name="T15" fmla="*/ 86 h 95"/>
                <a:gd name="T16" fmla="*/ 17 w 73"/>
                <a:gd name="T17" fmla="*/ 90 h 95"/>
                <a:gd name="T18" fmla="*/ 23 w 73"/>
                <a:gd name="T19" fmla="*/ 92 h 95"/>
                <a:gd name="T20" fmla="*/ 27 w 73"/>
                <a:gd name="T21" fmla="*/ 94 h 95"/>
                <a:gd name="T22" fmla="*/ 31 w 73"/>
                <a:gd name="T23" fmla="*/ 95 h 95"/>
                <a:gd name="T24" fmla="*/ 34 w 73"/>
                <a:gd name="T25" fmla="*/ 95 h 95"/>
                <a:gd name="T26" fmla="*/ 36 w 73"/>
                <a:gd name="T27" fmla="*/ 95 h 95"/>
                <a:gd name="T28" fmla="*/ 38 w 73"/>
                <a:gd name="T29" fmla="*/ 95 h 95"/>
                <a:gd name="T30" fmla="*/ 42 w 73"/>
                <a:gd name="T31" fmla="*/ 95 h 95"/>
                <a:gd name="T32" fmla="*/ 45 w 73"/>
                <a:gd name="T33" fmla="*/ 94 h 95"/>
                <a:gd name="T34" fmla="*/ 49 w 73"/>
                <a:gd name="T35" fmla="*/ 92 h 95"/>
                <a:gd name="T36" fmla="*/ 54 w 73"/>
                <a:gd name="T37" fmla="*/ 90 h 95"/>
                <a:gd name="T38" fmla="*/ 63 w 73"/>
                <a:gd name="T39" fmla="*/ 86 h 95"/>
                <a:gd name="T40" fmla="*/ 65 w 73"/>
                <a:gd name="T41" fmla="*/ 82 h 95"/>
                <a:gd name="T42" fmla="*/ 68 w 73"/>
                <a:gd name="T43" fmla="*/ 80 h 95"/>
                <a:gd name="T44" fmla="*/ 71 w 73"/>
                <a:gd name="T45" fmla="*/ 75 h 95"/>
                <a:gd name="T46" fmla="*/ 73 w 73"/>
                <a:gd name="T47" fmla="*/ 72 h 95"/>
                <a:gd name="T48" fmla="*/ 73 w 73"/>
                <a:gd name="T49" fmla="*/ 68 h 95"/>
                <a:gd name="T50" fmla="*/ 73 w 73"/>
                <a:gd name="T51" fmla="*/ 64 h 95"/>
                <a:gd name="T52" fmla="*/ 73 w 73"/>
                <a:gd name="T53" fmla="*/ 0 h 95"/>
                <a:gd name="T54" fmla="*/ 1 w 73"/>
                <a:gd name="T55" fmla="*/ 0 h 95"/>
                <a:gd name="T56" fmla="*/ 1 w 73"/>
                <a:gd name="T57" fmla="*/ 0 h 95"/>
                <a:gd name="T58" fmla="*/ 0 w 73"/>
                <a:gd name="T5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3" h="95">
                  <a:moveTo>
                    <a:pt x="0" y="0"/>
                  </a:moveTo>
                  <a:lnTo>
                    <a:pt x="1" y="64"/>
                  </a:lnTo>
                  <a:lnTo>
                    <a:pt x="1" y="68"/>
                  </a:lnTo>
                  <a:lnTo>
                    <a:pt x="1" y="72"/>
                  </a:lnTo>
                  <a:lnTo>
                    <a:pt x="2" y="75"/>
                  </a:lnTo>
                  <a:lnTo>
                    <a:pt x="5" y="80"/>
                  </a:lnTo>
                  <a:lnTo>
                    <a:pt x="7" y="82"/>
                  </a:lnTo>
                  <a:lnTo>
                    <a:pt x="11" y="86"/>
                  </a:lnTo>
                  <a:lnTo>
                    <a:pt x="17" y="90"/>
                  </a:lnTo>
                  <a:lnTo>
                    <a:pt x="23" y="92"/>
                  </a:lnTo>
                  <a:lnTo>
                    <a:pt x="27" y="94"/>
                  </a:lnTo>
                  <a:lnTo>
                    <a:pt x="31" y="95"/>
                  </a:lnTo>
                  <a:lnTo>
                    <a:pt x="34" y="95"/>
                  </a:lnTo>
                  <a:lnTo>
                    <a:pt x="36" y="95"/>
                  </a:lnTo>
                  <a:lnTo>
                    <a:pt x="38" y="95"/>
                  </a:lnTo>
                  <a:lnTo>
                    <a:pt x="42" y="95"/>
                  </a:lnTo>
                  <a:lnTo>
                    <a:pt x="45" y="94"/>
                  </a:lnTo>
                  <a:lnTo>
                    <a:pt x="49" y="92"/>
                  </a:lnTo>
                  <a:lnTo>
                    <a:pt x="54" y="90"/>
                  </a:lnTo>
                  <a:lnTo>
                    <a:pt x="63" y="86"/>
                  </a:lnTo>
                  <a:lnTo>
                    <a:pt x="65" y="82"/>
                  </a:lnTo>
                  <a:lnTo>
                    <a:pt x="68" y="80"/>
                  </a:lnTo>
                  <a:lnTo>
                    <a:pt x="71" y="75"/>
                  </a:lnTo>
                  <a:lnTo>
                    <a:pt x="73" y="72"/>
                  </a:lnTo>
                  <a:lnTo>
                    <a:pt x="73" y="68"/>
                  </a:lnTo>
                  <a:lnTo>
                    <a:pt x="73" y="64"/>
                  </a:lnTo>
                  <a:lnTo>
                    <a:pt x="7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D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76" name="Freeform 128">
              <a:extLst>
                <a:ext uri="{FF2B5EF4-FFF2-40B4-BE49-F238E27FC236}">
                  <a16:creationId xmlns:a16="http://schemas.microsoft.com/office/drawing/2014/main" id="{E768D52B-8264-2993-34E0-1D3B67A6B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" y="331"/>
              <a:ext cx="14" cy="19"/>
            </a:xfrm>
            <a:custGeom>
              <a:avLst/>
              <a:gdLst>
                <a:gd name="T0" fmla="*/ 0 w 73"/>
                <a:gd name="T1" fmla="*/ 0 h 95"/>
                <a:gd name="T2" fmla="*/ 1 w 73"/>
                <a:gd name="T3" fmla="*/ 64 h 95"/>
                <a:gd name="T4" fmla="*/ 1 w 73"/>
                <a:gd name="T5" fmla="*/ 68 h 95"/>
                <a:gd name="T6" fmla="*/ 1 w 73"/>
                <a:gd name="T7" fmla="*/ 72 h 95"/>
                <a:gd name="T8" fmla="*/ 2 w 73"/>
                <a:gd name="T9" fmla="*/ 75 h 95"/>
                <a:gd name="T10" fmla="*/ 5 w 73"/>
                <a:gd name="T11" fmla="*/ 80 h 95"/>
                <a:gd name="T12" fmla="*/ 7 w 73"/>
                <a:gd name="T13" fmla="*/ 82 h 95"/>
                <a:gd name="T14" fmla="*/ 11 w 73"/>
                <a:gd name="T15" fmla="*/ 86 h 95"/>
                <a:gd name="T16" fmla="*/ 17 w 73"/>
                <a:gd name="T17" fmla="*/ 90 h 95"/>
                <a:gd name="T18" fmla="*/ 23 w 73"/>
                <a:gd name="T19" fmla="*/ 92 h 95"/>
                <a:gd name="T20" fmla="*/ 27 w 73"/>
                <a:gd name="T21" fmla="*/ 94 h 95"/>
                <a:gd name="T22" fmla="*/ 31 w 73"/>
                <a:gd name="T23" fmla="*/ 95 h 95"/>
                <a:gd name="T24" fmla="*/ 34 w 73"/>
                <a:gd name="T25" fmla="*/ 95 h 95"/>
                <a:gd name="T26" fmla="*/ 36 w 73"/>
                <a:gd name="T27" fmla="*/ 95 h 95"/>
                <a:gd name="T28" fmla="*/ 38 w 73"/>
                <a:gd name="T29" fmla="*/ 95 h 95"/>
                <a:gd name="T30" fmla="*/ 42 w 73"/>
                <a:gd name="T31" fmla="*/ 95 h 95"/>
                <a:gd name="T32" fmla="*/ 45 w 73"/>
                <a:gd name="T33" fmla="*/ 94 h 95"/>
                <a:gd name="T34" fmla="*/ 49 w 73"/>
                <a:gd name="T35" fmla="*/ 92 h 95"/>
                <a:gd name="T36" fmla="*/ 54 w 73"/>
                <a:gd name="T37" fmla="*/ 90 h 95"/>
                <a:gd name="T38" fmla="*/ 63 w 73"/>
                <a:gd name="T39" fmla="*/ 86 h 95"/>
                <a:gd name="T40" fmla="*/ 65 w 73"/>
                <a:gd name="T41" fmla="*/ 82 h 95"/>
                <a:gd name="T42" fmla="*/ 68 w 73"/>
                <a:gd name="T43" fmla="*/ 80 h 95"/>
                <a:gd name="T44" fmla="*/ 71 w 73"/>
                <a:gd name="T45" fmla="*/ 75 h 95"/>
                <a:gd name="T46" fmla="*/ 73 w 73"/>
                <a:gd name="T47" fmla="*/ 72 h 95"/>
                <a:gd name="T48" fmla="*/ 73 w 73"/>
                <a:gd name="T49" fmla="*/ 68 h 95"/>
                <a:gd name="T50" fmla="*/ 73 w 73"/>
                <a:gd name="T51" fmla="*/ 64 h 95"/>
                <a:gd name="T52" fmla="*/ 73 w 73"/>
                <a:gd name="T53" fmla="*/ 0 h 95"/>
                <a:gd name="T54" fmla="*/ 1 w 73"/>
                <a:gd name="T55" fmla="*/ 0 h 95"/>
                <a:gd name="T56" fmla="*/ 1 w 73"/>
                <a:gd name="T5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" h="95">
                  <a:moveTo>
                    <a:pt x="0" y="0"/>
                  </a:moveTo>
                  <a:lnTo>
                    <a:pt x="1" y="64"/>
                  </a:lnTo>
                  <a:lnTo>
                    <a:pt x="1" y="68"/>
                  </a:lnTo>
                  <a:lnTo>
                    <a:pt x="1" y="72"/>
                  </a:lnTo>
                  <a:lnTo>
                    <a:pt x="2" y="75"/>
                  </a:lnTo>
                  <a:lnTo>
                    <a:pt x="5" y="80"/>
                  </a:lnTo>
                  <a:lnTo>
                    <a:pt x="7" y="82"/>
                  </a:lnTo>
                  <a:lnTo>
                    <a:pt x="11" y="86"/>
                  </a:lnTo>
                  <a:lnTo>
                    <a:pt x="17" y="90"/>
                  </a:lnTo>
                  <a:lnTo>
                    <a:pt x="23" y="92"/>
                  </a:lnTo>
                  <a:lnTo>
                    <a:pt x="27" y="94"/>
                  </a:lnTo>
                  <a:lnTo>
                    <a:pt x="31" y="95"/>
                  </a:lnTo>
                  <a:lnTo>
                    <a:pt x="34" y="95"/>
                  </a:lnTo>
                  <a:lnTo>
                    <a:pt x="36" y="95"/>
                  </a:lnTo>
                  <a:lnTo>
                    <a:pt x="38" y="95"/>
                  </a:lnTo>
                  <a:lnTo>
                    <a:pt x="42" y="95"/>
                  </a:lnTo>
                  <a:lnTo>
                    <a:pt x="45" y="94"/>
                  </a:lnTo>
                  <a:lnTo>
                    <a:pt x="49" y="92"/>
                  </a:lnTo>
                  <a:lnTo>
                    <a:pt x="54" y="90"/>
                  </a:lnTo>
                  <a:lnTo>
                    <a:pt x="63" y="86"/>
                  </a:lnTo>
                  <a:lnTo>
                    <a:pt x="65" y="82"/>
                  </a:lnTo>
                  <a:lnTo>
                    <a:pt x="68" y="80"/>
                  </a:lnTo>
                  <a:lnTo>
                    <a:pt x="71" y="75"/>
                  </a:lnTo>
                  <a:lnTo>
                    <a:pt x="73" y="72"/>
                  </a:lnTo>
                  <a:lnTo>
                    <a:pt x="73" y="68"/>
                  </a:lnTo>
                  <a:lnTo>
                    <a:pt x="73" y="64"/>
                  </a:lnTo>
                  <a:lnTo>
                    <a:pt x="73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77" name="Freeform 129">
              <a:extLst>
                <a:ext uri="{FF2B5EF4-FFF2-40B4-BE49-F238E27FC236}">
                  <a16:creationId xmlns:a16="http://schemas.microsoft.com/office/drawing/2014/main" id="{DDAC5EA4-B8EE-F37E-F18A-DA79B26A9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" y="339"/>
              <a:ext cx="4" cy="3"/>
            </a:xfrm>
            <a:custGeom>
              <a:avLst/>
              <a:gdLst>
                <a:gd name="T0" fmla="*/ 18 w 18"/>
                <a:gd name="T1" fmla="*/ 7 h 14"/>
                <a:gd name="T2" fmla="*/ 15 w 18"/>
                <a:gd name="T3" fmla="*/ 4 h 14"/>
                <a:gd name="T4" fmla="*/ 14 w 18"/>
                <a:gd name="T5" fmla="*/ 1 h 14"/>
                <a:gd name="T6" fmla="*/ 9 w 18"/>
                <a:gd name="T7" fmla="*/ 0 h 14"/>
                <a:gd name="T8" fmla="*/ 5 w 18"/>
                <a:gd name="T9" fmla="*/ 1 h 14"/>
                <a:gd name="T10" fmla="*/ 1 w 18"/>
                <a:gd name="T11" fmla="*/ 4 h 14"/>
                <a:gd name="T12" fmla="*/ 0 w 18"/>
                <a:gd name="T13" fmla="*/ 7 h 14"/>
                <a:gd name="T14" fmla="*/ 1 w 18"/>
                <a:gd name="T15" fmla="*/ 10 h 14"/>
                <a:gd name="T16" fmla="*/ 5 w 18"/>
                <a:gd name="T17" fmla="*/ 13 h 14"/>
                <a:gd name="T18" fmla="*/ 9 w 18"/>
                <a:gd name="T19" fmla="*/ 14 h 14"/>
                <a:gd name="T20" fmla="*/ 14 w 18"/>
                <a:gd name="T21" fmla="*/ 13 h 14"/>
                <a:gd name="T22" fmla="*/ 15 w 18"/>
                <a:gd name="T23" fmla="*/ 10 h 14"/>
                <a:gd name="T24" fmla="*/ 18 w 18"/>
                <a:gd name="T25" fmla="*/ 7 h 14"/>
                <a:gd name="T26" fmla="*/ 18 w 18"/>
                <a:gd name="T27" fmla="*/ 7 h 14"/>
                <a:gd name="T28" fmla="*/ 18 w 18"/>
                <a:gd name="T2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4">
                  <a:moveTo>
                    <a:pt x="18" y="7"/>
                  </a:moveTo>
                  <a:lnTo>
                    <a:pt x="15" y="4"/>
                  </a:lnTo>
                  <a:lnTo>
                    <a:pt x="14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5" y="13"/>
                  </a:lnTo>
                  <a:lnTo>
                    <a:pt x="9" y="14"/>
                  </a:lnTo>
                  <a:lnTo>
                    <a:pt x="14" y="13"/>
                  </a:lnTo>
                  <a:lnTo>
                    <a:pt x="15" y="10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78" name="Freeform 130">
              <a:extLst>
                <a:ext uri="{FF2B5EF4-FFF2-40B4-BE49-F238E27FC236}">
                  <a16:creationId xmlns:a16="http://schemas.microsoft.com/office/drawing/2014/main" id="{D724F2D9-8DDF-CD31-E20A-C2A2966F1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" y="339"/>
              <a:ext cx="4" cy="3"/>
            </a:xfrm>
            <a:custGeom>
              <a:avLst/>
              <a:gdLst>
                <a:gd name="T0" fmla="*/ 18 w 18"/>
                <a:gd name="T1" fmla="*/ 7 h 14"/>
                <a:gd name="T2" fmla="*/ 15 w 18"/>
                <a:gd name="T3" fmla="*/ 4 h 14"/>
                <a:gd name="T4" fmla="*/ 14 w 18"/>
                <a:gd name="T5" fmla="*/ 1 h 14"/>
                <a:gd name="T6" fmla="*/ 9 w 18"/>
                <a:gd name="T7" fmla="*/ 0 h 14"/>
                <a:gd name="T8" fmla="*/ 5 w 18"/>
                <a:gd name="T9" fmla="*/ 1 h 14"/>
                <a:gd name="T10" fmla="*/ 1 w 18"/>
                <a:gd name="T11" fmla="*/ 4 h 14"/>
                <a:gd name="T12" fmla="*/ 0 w 18"/>
                <a:gd name="T13" fmla="*/ 7 h 14"/>
                <a:gd name="T14" fmla="*/ 1 w 18"/>
                <a:gd name="T15" fmla="*/ 10 h 14"/>
                <a:gd name="T16" fmla="*/ 5 w 18"/>
                <a:gd name="T17" fmla="*/ 13 h 14"/>
                <a:gd name="T18" fmla="*/ 9 w 18"/>
                <a:gd name="T19" fmla="*/ 14 h 14"/>
                <a:gd name="T20" fmla="*/ 14 w 18"/>
                <a:gd name="T21" fmla="*/ 13 h 14"/>
                <a:gd name="T22" fmla="*/ 15 w 18"/>
                <a:gd name="T23" fmla="*/ 10 h 14"/>
                <a:gd name="T24" fmla="*/ 18 w 18"/>
                <a:gd name="T2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4">
                  <a:moveTo>
                    <a:pt x="18" y="7"/>
                  </a:moveTo>
                  <a:lnTo>
                    <a:pt x="15" y="4"/>
                  </a:lnTo>
                  <a:lnTo>
                    <a:pt x="14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5" y="13"/>
                  </a:lnTo>
                  <a:lnTo>
                    <a:pt x="9" y="14"/>
                  </a:lnTo>
                  <a:lnTo>
                    <a:pt x="14" y="13"/>
                  </a:lnTo>
                  <a:lnTo>
                    <a:pt x="15" y="10"/>
                  </a:lnTo>
                  <a:lnTo>
                    <a:pt x="18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79" name="Freeform 131">
              <a:extLst>
                <a:ext uri="{FF2B5EF4-FFF2-40B4-BE49-F238E27FC236}">
                  <a16:creationId xmlns:a16="http://schemas.microsoft.com/office/drawing/2014/main" id="{EE4693C1-5370-81FE-3F14-3BB316CA2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" y="334"/>
              <a:ext cx="3" cy="3"/>
            </a:xfrm>
            <a:custGeom>
              <a:avLst/>
              <a:gdLst>
                <a:gd name="T0" fmla="*/ 15 w 16"/>
                <a:gd name="T1" fmla="*/ 7 h 15"/>
                <a:gd name="T2" fmla="*/ 15 w 16"/>
                <a:gd name="T3" fmla="*/ 4 h 15"/>
                <a:gd name="T4" fmla="*/ 12 w 16"/>
                <a:gd name="T5" fmla="*/ 1 h 15"/>
                <a:gd name="T6" fmla="*/ 7 w 16"/>
                <a:gd name="T7" fmla="*/ 0 h 15"/>
                <a:gd name="T8" fmla="*/ 5 w 16"/>
                <a:gd name="T9" fmla="*/ 1 h 15"/>
                <a:gd name="T10" fmla="*/ 1 w 16"/>
                <a:gd name="T11" fmla="*/ 4 h 15"/>
                <a:gd name="T12" fmla="*/ 0 w 16"/>
                <a:gd name="T13" fmla="*/ 7 h 15"/>
                <a:gd name="T14" fmla="*/ 1 w 16"/>
                <a:gd name="T15" fmla="*/ 12 h 15"/>
                <a:gd name="T16" fmla="*/ 5 w 16"/>
                <a:gd name="T17" fmla="*/ 14 h 15"/>
                <a:gd name="T18" fmla="*/ 7 w 16"/>
                <a:gd name="T19" fmla="*/ 15 h 15"/>
                <a:gd name="T20" fmla="*/ 12 w 16"/>
                <a:gd name="T21" fmla="*/ 14 h 15"/>
                <a:gd name="T22" fmla="*/ 15 w 16"/>
                <a:gd name="T23" fmla="*/ 12 h 15"/>
                <a:gd name="T24" fmla="*/ 16 w 16"/>
                <a:gd name="T25" fmla="*/ 7 h 15"/>
                <a:gd name="T26" fmla="*/ 16 w 16"/>
                <a:gd name="T27" fmla="*/ 7 h 15"/>
                <a:gd name="T28" fmla="*/ 15 w 16"/>
                <a:gd name="T2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15">
                  <a:moveTo>
                    <a:pt x="15" y="7"/>
                  </a:moveTo>
                  <a:lnTo>
                    <a:pt x="15" y="4"/>
                  </a:lnTo>
                  <a:lnTo>
                    <a:pt x="12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2"/>
                  </a:lnTo>
                  <a:lnTo>
                    <a:pt x="5" y="14"/>
                  </a:lnTo>
                  <a:lnTo>
                    <a:pt x="7" y="15"/>
                  </a:lnTo>
                  <a:lnTo>
                    <a:pt x="12" y="14"/>
                  </a:lnTo>
                  <a:lnTo>
                    <a:pt x="15" y="12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80" name="Freeform 132">
              <a:extLst>
                <a:ext uri="{FF2B5EF4-FFF2-40B4-BE49-F238E27FC236}">
                  <a16:creationId xmlns:a16="http://schemas.microsoft.com/office/drawing/2014/main" id="{42D2D802-BDCF-769D-B24D-741C68CE9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" y="334"/>
              <a:ext cx="3" cy="3"/>
            </a:xfrm>
            <a:custGeom>
              <a:avLst/>
              <a:gdLst>
                <a:gd name="T0" fmla="*/ 15 w 16"/>
                <a:gd name="T1" fmla="*/ 7 h 15"/>
                <a:gd name="T2" fmla="*/ 15 w 16"/>
                <a:gd name="T3" fmla="*/ 4 h 15"/>
                <a:gd name="T4" fmla="*/ 12 w 16"/>
                <a:gd name="T5" fmla="*/ 1 h 15"/>
                <a:gd name="T6" fmla="*/ 7 w 16"/>
                <a:gd name="T7" fmla="*/ 0 h 15"/>
                <a:gd name="T8" fmla="*/ 5 w 16"/>
                <a:gd name="T9" fmla="*/ 1 h 15"/>
                <a:gd name="T10" fmla="*/ 1 w 16"/>
                <a:gd name="T11" fmla="*/ 4 h 15"/>
                <a:gd name="T12" fmla="*/ 0 w 16"/>
                <a:gd name="T13" fmla="*/ 7 h 15"/>
                <a:gd name="T14" fmla="*/ 1 w 16"/>
                <a:gd name="T15" fmla="*/ 12 h 15"/>
                <a:gd name="T16" fmla="*/ 5 w 16"/>
                <a:gd name="T17" fmla="*/ 14 h 15"/>
                <a:gd name="T18" fmla="*/ 7 w 16"/>
                <a:gd name="T19" fmla="*/ 15 h 15"/>
                <a:gd name="T20" fmla="*/ 12 w 16"/>
                <a:gd name="T21" fmla="*/ 14 h 15"/>
                <a:gd name="T22" fmla="*/ 15 w 16"/>
                <a:gd name="T23" fmla="*/ 12 h 15"/>
                <a:gd name="T24" fmla="*/ 16 w 16"/>
                <a:gd name="T2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5">
                  <a:moveTo>
                    <a:pt x="15" y="7"/>
                  </a:moveTo>
                  <a:lnTo>
                    <a:pt x="15" y="4"/>
                  </a:lnTo>
                  <a:lnTo>
                    <a:pt x="12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2"/>
                  </a:lnTo>
                  <a:lnTo>
                    <a:pt x="5" y="14"/>
                  </a:lnTo>
                  <a:lnTo>
                    <a:pt x="7" y="15"/>
                  </a:lnTo>
                  <a:lnTo>
                    <a:pt x="12" y="14"/>
                  </a:lnTo>
                  <a:lnTo>
                    <a:pt x="15" y="12"/>
                  </a:lnTo>
                  <a:lnTo>
                    <a:pt x="16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81" name="Freeform 133">
              <a:extLst>
                <a:ext uri="{FF2B5EF4-FFF2-40B4-BE49-F238E27FC236}">
                  <a16:creationId xmlns:a16="http://schemas.microsoft.com/office/drawing/2014/main" id="{B3B7FD94-FBE1-3291-9C69-40C3AAF98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" y="334"/>
              <a:ext cx="3" cy="3"/>
            </a:xfrm>
            <a:custGeom>
              <a:avLst/>
              <a:gdLst>
                <a:gd name="T0" fmla="*/ 15 w 15"/>
                <a:gd name="T1" fmla="*/ 7 h 15"/>
                <a:gd name="T2" fmla="*/ 14 w 15"/>
                <a:gd name="T3" fmla="*/ 4 h 15"/>
                <a:gd name="T4" fmla="*/ 12 w 15"/>
                <a:gd name="T5" fmla="*/ 1 h 15"/>
                <a:gd name="T6" fmla="*/ 7 w 15"/>
                <a:gd name="T7" fmla="*/ 0 h 15"/>
                <a:gd name="T8" fmla="*/ 4 w 15"/>
                <a:gd name="T9" fmla="*/ 1 h 15"/>
                <a:gd name="T10" fmla="*/ 0 w 15"/>
                <a:gd name="T11" fmla="*/ 4 h 15"/>
                <a:gd name="T12" fmla="*/ 0 w 15"/>
                <a:gd name="T13" fmla="*/ 7 h 15"/>
                <a:gd name="T14" fmla="*/ 0 w 15"/>
                <a:gd name="T15" fmla="*/ 12 h 15"/>
                <a:gd name="T16" fmla="*/ 4 w 15"/>
                <a:gd name="T17" fmla="*/ 14 h 15"/>
                <a:gd name="T18" fmla="*/ 7 w 15"/>
                <a:gd name="T19" fmla="*/ 15 h 15"/>
                <a:gd name="T20" fmla="*/ 12 w 15"/>
                <a:gd name="T21" fmla="*/ 14 h 15"/>
                <a:gd name="T22" fmla="*/ 14 w 15"/>
                <a:gd name="T23" fmla="*/ 12 h 15"/>
                <a:gd name="T24" fmla="*/ 15 w 15"/>
                <a:gd name="T25" fmla="*/ 7 h 15"/>
                <a:gd name="T26" fmla="*/ 15 w 15"/>
                <a:gd name="T2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lnTo>
                    <a:pt x="14" y="4"/>
                  </a:lnTo>
                  <a:lnTo>
                    <a:pt x="12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7" y="15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5" y="7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82" name="Freeform 134">
              <a:extLst>
                <a:ext uri="{FF2B5EF4-FFF2-40B4-BE49-F238E27FC236}">
                  <a16:creationId xmlns:a16="http://schemas.microsoft.com/office/drawing/2014/main" id="{F6584399-4D59-90BE-9483-2A9881B14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" y="334"/>
              <a:ext cx="3" cy="3"/>
            </a:xfrm>
            <a:custGeom>
              <a:avLst/>
              <a:gdLst>
                <a:gd name="T0" fmla="*/ 15 w 15"/>
                <a:gd name="T1" fmla="*/ 7 h 15"/>
                <a:gd name="T2" fmla="*/ 14 w 15"/>
                <a:gd name="T3" fmla="*/ 4 h 15"/>
                <a:gd name="T4" fmla="*/ 12 w 15"/>
                <a:gd name="T5" fmla="*/ 1 h 15"/>
                <a:gd name="T6" fmla="*/ 7 w 15"/>
                <a:gd name="T7" fmla="*/ 0 h 15"/>
                <a:gd name="T8" fmla="*/ 4 w 15"/>
                <a:gd name="T9" fmla="*/ 1 h 15"/>
                <a:gd name="T10" fmla="*/ 0 w 15"/>
                <a:gd name="T11" fmla="*/ 4 h 15"/>
                <a:gd name="T12" fmla="*/ 0 w 15"/>
                <a:gd name="T13" fmla="*/ 7 h 15"/>
                <a:gd name="T14" fmla="*/ 0 w 15"/>
                <a:gd name="T15" fmla="*/ 12 h 15"/>
                <a:gd name="T16" fmla="*/ 4 w 15"/>
                <a:gd name="T17" fmla="*/ 14 h 15"/>
                <a:gd name="T18" fmla="*/ 7 w 15"/>
                <a:gd name="T19" fmla="*/ 15 h 15"/>
                <a:gd name="T20" fmla="*/ 12 w 15"/>
                <a:gd name="T21" fmla="*/ 14 h 15"/>
                <a:gd name="T22" fmla="*/ 14 w 15"/>
                <a:gd name="T23" fmla="*/ 12 h 15"/>
                <a:gd name="T24" fmla="*/ 15 w 15"/>
                <a:gd name="T2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lnTo>
                    <a:pt x="14" y="4"/>
                  </a:lnTo>
                  <a:lnTo>
                    <a:pt x="12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7" y="15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5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83" name="Freeform 135">
              <a:extLst>
                <a:ext uri="{FF2B5EF4-FFF2-40B4-BE49-F238E27FC236}">
                  <a16:creationId xmlns:a16="http://schemas.microsoft.com/office/drawing/2014/main" id="{CACC684A-1F26-DBDF-ED7F-946CBCCAC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" y="343"/>
              <a:ext cx="3" cy="3"/>
            </a:xfrm>
            <a:custGeom>
              <a:avLst/>
              <a:gdLst>
                <a:gd name="T0" fmla="*/ 15 w 16"/>
                <a:gd name="T1" fmla="*/ 8 h 15"/>
                <a:gd name="T2" fmla="*/ 15 w 16"/>
                <a:gd name="T3" fmla="*/ 4 h 15"/>
                <a:gd name="T4" fmla="*/ 12 w 16"/>
                <a:gd name="T5" fmla="*/ 2 h 15"/>
                <a:gd name="T6" fmla="*/ 7 w 16"/>
                <a:gd name="T7" fmla="*/ 0 h 15"/>
                <a:gd name="T8" fmla="*/ 5 w 16"/>
                <a:gd name="T9" fmla="*/ 2 h 15"/>
                <a:gd name="T10" fmla="*/ 1 w 16"/>
                <a:gd name="T11" fmla="*/ 4 h 15"/>
                <a:gd name="T12" fmla="*/ 0 w 16"/>
                <a:gd name="T13" fmla="*/ 8 h 15"/>
                <a:gd name="T14" fmla="*/ 1 w 16"/>
                <a:gd name="T15" fmla="*/ 11 h 15"/>
                <a:gd name="T16" fmla="*/ 5 w 16"/>
                <a:gd name="T17" fmla="*/ 12 h 15"/>
                <a:gd name="T18" fmla="*/ 7 w 16"/>
                <a:gd name="T19" fmla="*/ 15 h 15"/>
                <a:gd name="T20" fmla="*/ 12 w 16"/>
                <a:gd name="T21" fmla="*/ 12 h 15"/>
                <a:gd name="T22" fmla="*/ 15 w 16"/>
                <a:gd name="T23" fmla="*/ 11 h 15"/>
                <a:gd name="T24" fmla="*/ 16 w 16"/>
                <a:gd name="T25" fmla="*/ 8 h 15"/>
                <a:gd name="T26" fmla="*/ 16 w 16"/>
                <a:gd name="T27" fmla="*/ 8 h 15"/>
                <a:gd name="T28" fmla="*/ 15 w 16"/>
                <a:gd name="T2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15">
                  <a:moveTo>
                    <a:pt x="15" y="8"/>
                  </a:moveTo>
                  <a:lnTo>
                    <a:pt x="15" y="4"/>
                  </a:lnTo>
                  <a:lnTo>
                    <a:pt x="12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1" y="11"/>
                  </a:lnTo>
                  <a:lnTo>
                    <a:pt x="5" y="12"/>
                  </a:lnTo>
                  <a:lnTo>
                    <a:pt x="7" y="15"/>
                  </a:lnTo>
                  <a:lnTo>
                    <a:pt x="12" y="12"/>
                  </a:lnTo>
                  <a:lnTo>
                    <a:pt x="15" y="11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84" name="Freeform 136">
              <a:extLst>
                <a:ext uri="{FF2B5EF4-FFF2-40B4-BE49-F238E27FC236}">
                  <a16:creationId xmlns:a16="http://schemas.microsoft.com/office/drawing/2014/main" id="{2164BFEA-346A-9321-ADDA-35263BC85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" y="343"/>
              <a:ext cx="3" cy="3"/>
            </a:xfrm>
            <a:custGeom>
              <a:avLst/>
              <a:gdLst>
                <a:gd name="T0" fmla="*/ 15 w 16"/>
                <a:gd name="T1" fmla="*/ 8 h 15"/>
                <a:gd name="T2" fmla="*/ 15 w 16"/>
                <a:gd name="T3" fmla="*/ 4 h 15"/>
                <a:gd name="T4" fmla="*/ 12 w 16"/>
                <a:gd name="T5" fmla="*/ 2 h 15"/>
                <a:gd name="T6" fmla="*/ 7 w 16"/>
                <a:gd name="T7" fmla="*/ 0 h 15"/>
                <a:gd name="T8" fmla="*/ 5 w 16"/>
                <a:gd name="T9" fmla="*/ 2 h 15"/>
                <a:gd name="T10" fmla="*/ 1 w 16"/>
                <a:gd name="T11" fmla="*/ 4 h 15"/>
                <a:gd name="T12" fmla="*/ 0 w 16"/>
                <a:gd name="T13" fmla="*/ 8 h 15"/>
                <a:gd name="T14" fmla="*/ 1 w 16"/>
                <a:gd name="T15" fmla="*/ 11 h 15"/>
                <a:gd name="T16" fmla="*/ 5 w 16"/>
                <a:gd name="T17" fmla="*/ 12 h 15"/>
                <a:gd name="T18" fmla="*/ 7 w 16"/>
                <a:gd name="T19" fmla="*/ 15 h 15"/>
                <a:gd name="T20" fmla="*/ 12 w 16"/>
                <a:gd name="T21" fmla="*/ 12 h 15"/>
                <a:gd name="T22" fmla="*/ 15 w 16"/>
                <a:gd name="T23" fmla="*/ 11 h 15"/>
                <a:gd name="T24" fmla="*/ 16 w 16"/>
                <a:gd name="T2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5">
                  <a:moveTo>
                    <a:pt x="15" y="8"/>
                  </a:moveTo>
                  <a:lnTo>
                    <a:pt x="15" y="4"/>
                  </a:lnTo>
                  <a:lnTo>
                    <a:pt x="12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1" y="11"/>
                  </a:lnTo>
                  <a:lnTo>
                    <a:pt x="5" y="12"/>
                  </a:lnTo>
                  <a:lnTo>
                    <a:pt x="7" y="15"/>
                  </a:lnTo>
                  <a:lnTo>
                    <a:pt x="12" y="12"/>
                  </a:lnTo>
                  <a:lnTo>
                    <a:pt x="15" y="11"/>
                  </a:lnTo>
                  <a:lnTo>
                    <a:pt x="16" y="8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85" name="Freeform 137">
              <a:extLst>
                <a:ext uri="{FF2B5EF4-FFF2-40B4-BE49-F238E27FC236}">
                  <a16:creationId xmlns:a16="http://schemas.microsoft.com/office/drawing/2014/main" id="{2806F462-118C-778B-0FE0-294FD29DF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" y="343"/>
              <a:ext cx="3" cy="3"/>
            </a:xfrm>
            <a:custGeom>
              <a:avLst/>
              <a:gdLst>
                <a:gd name="T0" fmla="*/ 15 w 15"/>
                <a:gd name="T1" fmla="*/ 8 h 15"/>
                <a:gd name="T2" fmla="*/ 14 w 15"/>
                <a:gd name="T3" fmla="*/ 4 h 15"/>
                <a:gd name="T4" fmla="*/ 12 w 15"/>
                <a:gd name="T5" fmla="*/ 2 h 15"/>
                <a:gd name="T6" fmla="*/ 7 w 15"/>
                <a:gd name="T7" fmla="*/ 0 h 15"/>
                <a:gd name="T8" fmla="*/ 4 w 15"/>
                <a:gd name="T9" fmla="*/ 2 h 15"/>
                <a:gd name="T10" fmla="*/ 0 w 15"/>
                <a:gd name="T11" fmla="*/ 4 h 15"/>
                <a:gd name="T12" fmla="*/ 0 w 15"/>
                <a:gd name="T13" fmla="*/ 8 h 15"/>
                <a:gd name="T14" fmla="*/ 0 w 15"/>
                <a:gd name="T15" fmla="*/ 11 h 15"/>
                <a:gd name="T16" fmla="*/ 4 w 15"/>
                <a:gd name="T17" fmla="*/ 12 h 15"/>
                <a:gd name="T18" fmla="*/ 7 w 15"/>
                <a:gd name="T19" fmla="*/ 15 h 15"/>
                <a:gd name="T20" fmla="*/ 12 w 15"/>
                <a:gd name="T21" fmla="*/ 12 h 15"/>
                <a:gd name="T22" fmla="*/ 14 w 15"/>
                <a:gd name="T23" fmla="*/ 11 h 15"/>
                <a:gd name="T24" fmla="*/ 15 w 15"/>
                <a:gd name="T25" fmla="*/ 8 h 15"/>
                <a:gd name="T26" fmla="*/ 15 w 15"/>
                <a:gd name="T27" fmla="*/ 8 h 15"/>
                <a:gd name="T28" fmla="*/ 15 w 15"/>
                <a:gd name="T2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lnTo>
                    <a:pt x="14" y="4"/>
                  </a:lnTo>
                  <a:lnTo>
                    <a:pt x="12" y="2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4" y="12"/>
                  </a:lnTo>
                  <a:lnTo>
                    <a:pt x="7" y="15"/>
                  </a:lnTo>
                  <a:lnTo>
                    <a:pt x="12" y="12"/>
                  </a:lnTo>
                  <a:lnTo>
                    <a:pt x="14" y="11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86" name="Freeform 138">
              <a:extLst>
                <a:ext uri="{FF2B5EF4-FFF2-40B4-BE49-F238E27FC236}">
                  <a16:creationId xmlns:a16="http://schemas.microsoft.com/office/drawing/2014/main" id="{86523B18-0C05-63C3-0672-10FFCEBBE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" y="343"/>
              <a:ext cx="3" cy="3"/>
            </a:xfrm>
            <a:custGeom>
              <a:avLst/>
              <a:gdLst>
                <a:gd name="T0" fmla="*/ 15 w 15"/>
                <a:gd name="T1" fmla="*/ 8 h 15"/>
                <a:gd name="T2" fmla="*/ 14 w 15"/>
                <a:gd name="T3" fmla="*/ 4 h 15"/>
                <a:gd name="T4" fmla="*/ 12 w 15"/>
                <a:gd name="T5" fmla="*/ 2 h 15"/>
                <a:gd name="T6" fmla="*/ 7 w 15"/>
                <a:gd name="T7" fmla="*/ 0 h 15"/>
                <a:gd name="T8" fmla="*/ 4 w 15"/>
                <a:gd name="T9" fmla="*/ 2 h 15"/>
                <a:gd name="T10" fmla="*/ 0 w 15"/>
                <a:gd name="T11" fmla="*/ 4 h 15"/>
                <a:gd name="T12" fmla="*/ 0 w 15"/>
                <a:gd name="T13" fmla="*/ 8 h 15"/>
                <a:gd name="T14" fmla="*/ 0 w 15"/>
                <a:gd name="T15" fmla="*/ 11 h 15"/>
                <a:gd name="T16" fmla="*/ 4 w 15"/>
                <a:gd name="T17" fmla="*/ 12 h 15"/>
                <a:gd name="T18" fmla="*/ 7 w 15"/>
                <a:gd name="T19" fmla="*/ 15 h 15"/>
                <a:gd name="T20" fmla="*/ 12 w 15"/>
                <a:gd name="T21" fmla="*/ 12 h 15"/>
                <a:gd name="T22" fmla="*/ 14 w 15"/>
                <a:gd name="T23" fmla="*/ 11 h 15"/>
                <a:gd name="T24" fmla="*/ 15 w 15"/>
                <a:gd name="T2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lnTo>
                    <a:pt x="14" y="4"/>
                  </a:lnTo>
                  <a:lnTo>
                    <a:pt x="12" y="2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4" y="12"/>
                  </a:lnTo>
                  <a:lnTo>
                    <a:pt x="7" y="15"/>
                  </a:lnTo>
                  <a:lnTo>
                    <a:pt x="12" y="12"/>
                  </a:lnTo>
                  <a:lnTo>
                    <a:pt x="14" y="11"/>
                  </a:lnTo>
                  <a:lnTo>
                    <a:pt x="15" y="8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87" name="Freeform 139">
              <a:extLst>
                <a:ext uri="{FF2B5EF4-FFF2-40B4-BE49-F238E27FC236}">
                  <a16:creationId xmlns:a16="http://schemas.microsoft.com/office/drawing/2014/main" id="{EC18DE0F-11E8-E282-0CEA-1D6E02DD4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" y="338"/>
              <a:ext cx="3" cy="2"/>
            </a:xfrm>
            <a:custGeom>
              <a:avLst/>
              <a:gdLst>
                <a:gd name="T0" fmla="*/ 15 w 15"/>
                <a:gd name="T1" fmla="*/ 7 h 14"/>
                <a:gd name="T2" fmla="*/ 14 w 15"/>
                <a:gd name="T3" fmla="*/ 4 h 14"/>
                <a:gd name="T4" fmla="*/ 11 w 15"/>
                <a:gd name="T5" fmla="*/ 1 h 14"/>
                <a:gd name="T6" fmla="*/ 8 w 15"/>
                <a:gd name="T7" fmla="*/ 0 h 14"/>
                <a:gd name="T8" fmla="*/ 3 w 15"/>
                <a:gd name="T9" fmla="*/ 1 h 14"/>
                <a:gd name="T10" fmla="*/ 1 w 15"/>
                <a:gd name="T11" fmla="*/ 4 h 14"/>
                <a:gd name="T12" fmla="*/ 0 w 15"/>
                <a:gd name="T13" fmla="*/ 7 h 14"/>
                <a:gd name="T14" fmla="*/ 1 w 15"/>
                <a:gd name="T15" fmla="*/ 10 h 14"/>
                <a:gd name="T16" fmla="*/ 3 w 15"/>
                <a:gd name="T17" fmla="*/ 13 h 14"/>
                <a:gd name="T18" fmla="*/ 8 w 15"/>
                <a:gd name="T19" fmla="*/ 14 h 14"/>
                <a:gd name="T20" fmla="*/ 11 w 15"/>
                <a:gd name="T21" fmla="*/ 13 h 14"/>
                <a:gd name="T22" fmla="*/ 14 w 15"/>
                <a:gd name="T23" fmla="*/ 10 h 14"/>
                <a:gd name="T24" fmla="*/ 15 w 15"/>
                <a:gd name="T25" fmla="*/ 7 h 14"/>
                <a:gd name="T26" fmla="*/ 15 w 15"/>
                <a:gd name="T27" fmla="*/ 7 h 14"/>
                <a:gd name="T28" fmla="*/ 15 w 15"/>
                <a:gd name="T2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14">
                  <a:moveTo>
                    <a:pt x="15" y="7"/>
                  </a:moveTo>
                  <a:lnTo>
                    <a:pt x="14" y="4"/>
                  </a:lnTo>
                  <a:lnTo>
                    <a:pt x="11" y="1"/>
                  </a:lnTo>
                  <a:lnTo>
                    <a:pt x="8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3" y="13"/>
                  </a:lnTo>
                  <a:lnTo>
                    <a:pt x="8" y="14"/>
                  </a:lnTo>
                  <a:lnTo>
                    <a:pt x="11" y="13"/>
                  </a:lnTo>
                  <a:lnTo>
                    <a:pt x="14" y="10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88" name="Freeform 140">
              <a:extLst>
                <a:ext uri="{FF2B5EF4-FFF2-40B4-BE49-F238E27FC236}">
                  <a16:creationId xmlns:a16="http://schemas.microsoft.com/office/drawing/2014/main" id="{20898FE4-1BF6-72EA-C6EC-2D11DF0C1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" y="338"/>
              <a:ext cx="3" cy="2"/>
            </a:xfrm>
            <a:custGeom>
              <a:avLst/>
              <a:gdLst>
                <a:gd name="T0" fmla="*/ 15 w 15"/>
                <a:gd name="T1" fmla="*/ 7 h 14"/>
                <a:gd name="T2" fmla="*/ 14 w 15"/>
                <a:gd name="T3" fmla="*/ 4 h 14"/>
                <a:gd name="T4" fmla="*/ 11 w 15"/>
                <a:gd name="T5" fmla="*/ 1 h 14"/>
                <a:gd name="T6" fmla="*/ 8 w 15"/>
                <a:gd name="T7" fmla="*/ 0 h 14"/>
                <a:gd name="T8" fmla="*/ 3 w 15"/>
                <a:gd name="T9" fmla="*/ 1 h 14"/>
                <a:gd name="T10" fmla="*/ 1 w 15"/>
                <a:gd name="T11" fmla="*/ 4 h 14"/>
                <a:gd name="T12" fmla="*/ 0 w 15"/>
                <a:gd name="T13" fmla="*/ 7 h 14"/>
                <a:gd name="T14" fmla="*/ 1 w 15"/>
                <a:gd name="T15" fmla="*/ 10 h 14"/>
                <a:gd name="T16" fmla="*/ 3 w 15"/>
                <a:gd name="T17" fmla="*/ 13 h 14"/>
                <a:gd name="T18" fmla="*/ 8 w 15"/>
                <a:gd name="T19" fmla="*/ 14 h 14"/>
                <a:gd name="T20" fmla="*/ 11 w 15"/>
                <a:gd name="T21" fmla="*/ 13 h 14"/>
                <a:gd name="T22" fmla="*/ 14 w 15"/>
                <a:gd name="T23" fmla="*/ 10 h 14"/>
                <a:gd name="T24" fmla="*/ 15 w 15"/>
                <a:gd name="T2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4">
                  <a:moveTo>
                    <a:pt x="15" y="7"/>
                  </a:moveTo>
                  <a:lnTo>
                    <a:pt x="14" y="4"/>
                  </a:lnTo>
                  <a:lnTo>
                    <a:pt x="11" y="1"/>
                  </a:lnTo>
                  <a:lnTo>
                    <a:pt x="8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3" y="13"/>
                  </a:lnTo>
                  <a:lnTo>
                    <a:pt x="8" y="14"/>
                  </a:lnTo>
                  <a:lnTo>
                    <a:pt x="11" y="13"/>
                  </a:lnTo>
                  <a:lnTo>
                    <a:pt x="14" y="10"/>
                  </a:lnTo>
                  <a:lnTo>
                    <a:pt x="15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89" name="Freeform 141">
              <a:extLst>
                <a:ext uri="{FF2B5EF4-FFF2-40B4-BE49-F238E27FC236}">
                  <a16:creationId xmlns:a16="http://schemas.microsoft.com/office/drawing/2014/main" id="{034862A7-72CE-12C9-DEE5-E3A8D0EEA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" y="333"/>
              <a:ext cx="3" cy="3"/>
            </a:xfrm>
            <a:custGeom>
              <a:avLst/>
              <a:gdLst>
                <a:gd name="T0" fmla="*/ 14 w 14"/>
                <a:gd name="T1" fmla="*/ 7 h 14"/>
                <a:gd name="T2" fmla="*/ 13 w 14"/>
                <a:gd name="T3" fmla="*/ 3 h 14"/>
                <a:gd name="T4" fmla="*/ 11 w 14"/>
                <a:gd name="T5" fmla="*/ 1 h 14"/>
                <a:gd name="T6" fmla="*/ 7 w 14"/>
                <a:gd name="T7" fmla="*/ 0 h 14"/>
                <a:gd name="T8" fmla="*/ 4 w 14"/>
                <a:gd name="T9" fmla="*/ 1 h 14"/>
                <a:gd name="T10" fmla="*/ 0 w 14"/>
                <a:gd name="T11" fmla="*/ 3 h 14"/>
                <a:gd name="T12" fmla="*/ 0 w 14"/>
                <a:gd name="T13" fmla="*/ 8 h 14"/>
                <a:gd name="T14" fmla="*/ 0 w 14"/>
                <a:gd name="T15" fmla="*/ 10 h 14"/>
                <a:gd name="T16" fmla="*/ 4 w 14"/>
                <a:gd name="T17" fmla="*/ 12 h 14"/>
                <a:gd name="T18" fmla="*/ 7 w 14"/>
                <a:gd name="T19" fmla="*/ 14 h 14"/>
                <a:gd name="T20" fmla="*/ 11 w 14"/>
                <a:gd name="T21" fmla="*/ 12 h 14"/>
                <a:gd name="T22" fmla="*/ 13 w 14"/>
                <a:gd name="T23" fmla="*/ 10 h 14"/>
                <a:gd name="T24" fmla="*/ 14 w 14"/>
                <a:gd name="T25" fmla="*/ 8 h 14"/>
                <a:gd name="T26" fmla="*/ 14 w 14"/>
                <a:gd name="T27" fmla="*/ 8 h 14"/>
                <a:gd name="T28" fmla="*/ 14 w 14"/>
                <a:gd name="T2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14">
                  <a:moveTo>
                    <a:pt x="14" y="7"/>
                  </a:moveTo>
                  <a:lnTo>
                    <a:pt x="13" y="3"/>
                  </a:lnTo>
                  <a:lnTo>
                    <a:pt x="11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7" y="14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90" name="Freeform 142">
              <a:extLst>
                <a:ext uri="{FF2B5EF4-FFF2-40B4-BE49-F238E27FC236}">
                  <a16:creationId xmlns:a16="http://schemas.microsoft.com/office/drawing/2014/main" id="{03E42DE3-B68A-9856-6D0C-18C2770F5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" y="333"/>
              <a:ext cx="3" cy="3"/>
            </a:xfrm>
            <a:custGeom>
              <a:avLst/>
              <a:gdLst>
                <a:gd name="T0" fmla="*/ 14 w 14"/>
                <a:gd name="T1" fmla="*/ 7 h 14"/>
                <a:gd name="T2" fmla="*/ 13 w 14"/>
                <a:gd name="T3" fmla="*/ 3 h 14"/>
                <a:gd name="T4" fmla="*/ 11 w 14"/>
                <a:gd name="T5" fmla="*/ 1 h 14"/>
                <a:gd name="T6" fmla="*/ 7 w 14"/>
                <a:gd name="T7" fmla="*/ 0 h 14"/>
                <a:gd name="T8" fmla="*/ 4 w 14"/>
                <a:gd name="T9" fmla="*/ 1 h 14"/>
                <a:gd name="T10" fmla="*/ 0 w 14"/>
                <a:gd name="T11" fmla="*/ 3 h 14"/>
                <a:gd name="T12" fmla="*/ 0 w 14"/>
                <a:gd name="T13" fmla="*/ 8 h 14"/>
                <a:gd name="T14" fmla="*/ 0 w 14"/>
                <a:gd name="T15" fmla="*/ 10 h 14"/>
                <a:gd name="T16" fmla="*/ 4 w 14"/>
                <a:gd name="T17" fmla="*/ 12 h 14"/>
                <a:gd name="T18" fmla="*/ 7 w 14"/>
                <a:gd name="T19" fmla="*/ 14 h 14"/>
                <a:gd name="T20" fmla="*/ 11 w 14"/>
                <a:gd name="T21" fmla="*/ 12 h 14"/>
                <a:gd name="T22" fmla="*/ 13 w 14"/>
                <a:gd name="T23" fmla="*/ 10 h 14"/>
                <a:gd name="T24" fmla="*/ 14 w 14"/>
                <a:gd name="T25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4">
                  <a:moveTo>
                    <a:pt x="14" y="7"/>
                  </a:moveTo>
                  <a:lnTo>
                    <a:pt x="13" y="3"/>
                  </a:lnTo>
                  <a:lnTo>
                    <a:pt x="11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7" y="14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4" y="8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91" name="Freeform 143">
              <a:extLst>
                <a:ext uri="{FF2B5EF4-FFF2-40B4-BE49-F238E27FC236}">
                  <a16:creationId xmlns:a16="http://schemas.microsoft.com/office/drawing/2014/main" id="{BA9E7F46-C92A-1C61-EFED-948F9F0F7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333"/>
              <a:ext cx="3" cy="3"/>
            </a:xfrm>
            <a:custGeom>
              <a:avLst/>
              <a:gdLst>
                <a:gd name="T0" fmla="*/ 17 w 17"/>
                <a:gd name="T1" fmla="*/ 7 h 14"/>
                <a:gd name="T2" fmla="*/ 16 w 17"/>
                <a:gd name="T3" fmla="*/ 3 h 14"/>
                <a:gd name="T4" fmla="*/ 13 w 17"/>
                <a:gd name="T5" fmla="*/ 1 h 14"/>
                <a:gd name="T6" fmla="*/ 9 w 17"/>
                <a:gd name="T7" fmla="*/ 0 h 14"/>
                <a:gd name="T8" fmla="*/ 5 w 17"/>
                <a:gd name="T9" fmla="*/ 1 h 14"/>
                <a:gd name="T10" fmla="*/ 1 w 17"/>
                <a:gd name="T11" fmla="*/ 3 h 14"/>
                <a:gd name="T12" fmla="*/ 0 w 17"/>
                <a:gd name="T13" fmla="*/ 8 h 14"/>
                <a:gd name="T14" fmla="*/ 1 w 17"/>
                <a:gd name="T15" fmla="*/ 10 h 14"/>
                <a:gd name="T16" fmla="*/ 5 w 17"/>
                <a:gd name="T17" fmla="*/ 12 h 14"/>
                <a:gd name="T18" fmla="*/ 9 w 17"/>
                <a:gd name="T19" fmla="*/ 14 h 14"/>
                <a:gd name="T20" fmla="*/ 13 w 17"/>
                <a:gd name="T21" fmla="*/ 12 h 14"/>
                <a:gd name="T22" fmla="*/ 16 w 17"/>
                <a:gd name="T23" fmla="*/ 10 h 14"/>
                <a:gd name="T24" fmla="*/ 17 w 17"/>
                <a:gd name="T25" fmla="*/ 8 h 14"/>
                <a:gd name="T26" fmla="*/ 17 w 17"/>
                <a:gd name="T27" fmla="*/ 8 h 14"/>
                <a:gd name="T28" fmla="*/ 17 w 17"/>
                <a:gd name="T2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14">
                  <a:moveTo>
                    <a:pt x="17" y="7"/>
                  </a:moveTo>
                  <a:lnTo>
                    <a:pt x="16" y="3"/>
                  </a:lnTo>
                  <a:lnTo>
                    <a:pt x="13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1" y="3"/>
                  </a:lnTo>
                  <a:lnTo>
                    <a:pt x="0" y="8"/>
                  </a:lnTo>
                  <a:lnTo>
                    <a:pt x="1" y="10"/>
                  </a:lnTo>
                  <a:lnTo>
                    <a:pt x="5" y="12"/>
                  </a:lnTo>
                  <a:lnTo>
                    <a:pt x="9" y="14"/>
                  </a:lnTo>
                  <a:lnTo>
                    <a:pt x="13" y="12"/>
                  </a:lnTo>
                  <a:lnTo>
                    <a:pt x="16" y="10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92" name="Freeform 144">
              <a:extLst>
                <a:ext uri="{FF2B5EF4-FFF2-40B4-BE49-F238E27FC236}">
                  <a16:creationId xmlns:a16="http://schemas.microsoft.com/office/drawing/2014/main" id="{E0AEFDD4-0F00-D0A5-4432-F1B5CAC65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333"/>
              <a:ext cx="3" cy="3"/>
            </a:xfrm>
            <a:custGeom>
              <a:avLst/>
              <a:gdLst>
                <a:gd name="T0" fmla="*/ 17 w 17"/>
                <a:gd name="T1" fmla="*/ 7 h 14"/>
                <a:gd name="T2" fmla="*/ 16 w 17"/>
                <a:gd name="T3" fmla="*/ 3 h 14"/>
                <a:gd name="T4" fmla="*/ 13 w 17"/>
                <a:gd name="T5" fmla="*/ 1 h 14"/>
                <a:gd name="T6" fmla="*/ 9 w 17"/>
                <a:gd name="T7" fmla="*/ 0 h 14"/>
                <a:gd name="T8" fmla="*/ 5 w 17"/>
                <a:gd name="T9" fmla="*/ 1 h 14"/>
                <a:gd name="T10" fmla="*/ 1 w 17"/>
                <a:gd name="T11" fmla="*/ 3 h 14"/>
                <a:gd name="T12" fmla="*/ 0 w 17"/>
                <a:gd name="T13" fmla="*/ 8 h 14"/>
                <a:gd name="T14" fmla="*/ 1 w 17"/>
                <a:gd name="T15" fmla="*/ 10 h 14"/>
                <a:gd name="T16" fmla="*/ 5 w 17"/>
                <a:gd name="T17" fmla="*/ 12 h 14"/>
                <a:gd name="T18" fmla="*/ 9 w 17"/>
                <a:gd name="T19" fmla="*/ 14 h 14"/>
                <a:gd name="T20" fmla="*/ 13 w 17"/>
                <a:gd name="T21" fmla="*/ 12 h 14"/>
                <a:gd name="T22" fmla="*/ 16 w 17"/>
                <a:gd name="T23" fmla="*/ 10 h 14"/>
                <a:gd name="T24" fmla="*/ 17 w 17"/>
                <a:gd name="T25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4">
                  <a:moveTo>
                    <a:pt x="17" y="7"/>
                  </a:moveTo>
                  <a:lnTo>
                    <a:pt x="16" y="3"/>
                  </a:lnTo>
                  <a:lnTo>
                    <a:pt x="13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1" y="3"/>
                  </a:lnTo>
                  <a:lnTo>
                    <a:pt x="0" y="8"/>
                  </a:lnTo>
                  <a:lnTo>
                    <a:pt x="1" y="10"/>
                  </a:lnTo>
                  <a:lnTo>
                    <a:pt x="5" y="12"/>
                  </a:lnTo>
                  <a:lnTo>
                    <a:pt x="9" y="14"/>
                  </a:lnTo>
                  <a:lnTo>
                    <a:pt x="13" y="12"/>
                  </a:lnTo>
                  <a:lnTo>
                    <a:pt x="16" y="10"/>
                  </a:lnTo>
                  <a:lnTo>
                    <a:pt x="17" y="8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93" name="Freeform 145">
              <a:extLst>
                <a:ext uri="{FF2B5EF4-FFF2-40B4-BE49-F238E27FC236}">
                  <a16:creationId xmlns:a16="http://schemas.microsoft.com/office/drawing/2014/main" id="{D478735F-A8C1-E285-79D0-C637BFBC2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" y="342"/>
              <a:ext cx="3" cy="3"/>
            </a:xfrm>
            <a:custGeom>
              <a:avLst/>
              <a:gdLst>
                <a:gd name="T0" fmla="*/ 14 w 14"/>
                <a:gd name="T1" fmla="*/ 7 h 15"/>
                <a:gd name="T2" fmla="*/ 13 w 14"/>
                <a:gd name="T3" fmla="*/ 3 h 15"/>
                <a:gd name="T4" fmla="*/ 11 w 14"/>
                <a:gd name="T5" fmla="*/ 2 h 15"/>
                <a:gd name="T6" fmla="*/ 7 w 14"/>
                <a:gd name="T7" fmla="*/ 0 h 15"/>
                <a:gd name="T8" fmla="*/ 4 w 14"/>
                <a:gd name="T9" fmla="*/ 2 h 15"/>
                <a:gd name="T10" fmla="*/ 0 w 14"/>
                <a:gd name="T11" fmla="*/ 3 h 15"/>
                <a:gd name="T12" fmla="*/ 0 w 14"/>
                <a:gd name="T13" fmla="*/ 7 h 15"/>
                <a:gd name="T14" fmla="*/ 0 w 14"/>
                <a:gd name="T15" fmla="*/ 10 h 15"/>
                <a:gd name="T16" fmla="*/ 4 w 14"/>
                <a:gd name="T17" fmla="*/ 13 h 15"/>
                <a:gd name="T18" fmla="*/ 7 w 14"/>
                <a:gd name="T19" fmla="*/ 15 h 15"/>
                <a:gd name="T20" fmla="*/ 11 w 14"/>
                <a:gd name="T21" fmla="*/ 13 h 15"/>
                <a:gd name="T22" fmla="*/ 13 w 14"/>
                <a:gd name="T23" fmla="*/ 10 h 15"/>
                <a:gd name="T24" fmla="*/ 14 w 14"/>
                <a:gd name="T25" fmla="*/ 7 h 15"/>
                <a:gd name="T26" fmla="*/ 14 w 14"/>
                <a:gd name="T2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5">
                  <a:moveTo>
                    <a:pt x="14" y="7"/>
                  </a:moveTo>
                  <a:lnTo>
                    <a:pt x="13" y="3"/>
                  </a:lnTo>
                  <a:lnTo>
                    <a:pt x="11" y="2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" y="13"/>
                  </a:lnTo>
                  <a:lnTo>
                    <a:pt x="7" y="15"/>
                  </a:lnTo>
                  <a:lnTo>
                    <a:pt x="11" y="13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94" name="Freeform 146">
              <a:extLst>
                <a:ext uri="{FF2B5EF4-FFF2-40B4-BE49-F238E27FC236}">
                  <a16:creationId xmlns:a16="http://schemas.microsoft.com/office/drawing/2014/main" id="{19649BBA-C68D-6686-D824-614A34F59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" y="342"/>
              <a:ext cx="3" cy="3"/>
            </a:xfrm>
            <a:custGeom>
              <a:avLst/>
              <a:gdLst>
                <a:gd name="T0" fmla="*/ 14 w 14"/>
                <a:gd name="T1" fmla="*/ 7 h 15"/>
                <a:gd name="T2" fmla="*/ 13 w 14"/>
                <a:gd name="T3" fmla="*/ 3 h 15"/>
                <a:gd name="T4" fmla="*/ 11 w 14"/>
                <a:gd name="T5" fmla="*/ 2 h 15"/>
                <a:gd name="T6" fmla="*/ 7 w 14"/>
                <a:gd name="T7" fmla="*/ 0 h 15"/>
                <a:gd name="T8" fmla="*/ 4 w 14"/>
                <a:gd name="T9" fmla="*/ 2 h 15"/>
                <a:gd name="T10" fmla="*/ 0 w 14"/>
                <a:gd name="T11" fmla="*/ 3 h 15"/>
                <a:gd name="T12" fmla="*/ 0 w 14"/>
                <a:gd name="T13" fmla="*/ 7 h 15"/>
                <a:gd name="T14" fmla="*/ 0 w 14"/>
                <a:gd name="T15" fmla="*/ 10 h 15"/>
                <a:gd name="T16" fmla="*/ 4 w 14"/>
                <a:gd name="T17" fmla="*/ 13 h 15"/>
                <a:gd name="T18" fmla="*/ 7 w 14"/>
                <a:gd name="T19" fmla="*/ 15 h 15"/>
                <a:gd name="T20" fmla="*/ 11 w 14"/>
                <a:gd name="T21" fmla="*/ 13 h 15"/>
                <a:gd name="T22" fmla="*/ 13 w 14"/>
                <a:gd name="T23" fmla="*/ 10 h 15"/>
                <a:gd name="T24" fmla="*/ 14 w 14"/>
                <a:gd name="T2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5">
                  <a:moveTo>
                    <a:pt x="14" y="7"/>
                  </a:moveTo>
                  <a:lnTo>
                    <a:pt x="13" y="3"/>
                  </a:lnTo>
                  <a:lnTo>
                    <a:pt x="11" y="2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" y="13"/>
                  </a:lnTo>
                  <a:lnTo>
                    <a:pt x="7" y="15"/>
                  </a:lnTo>
                  <a:lnTo>
                    <a:pt x="11" y="13"/>
                  </a:lnTo>
                  <a:lnTo>
                    <a:pt x="13" y="10"/>
                  </a:lnTo>
                  <a:lnTo>
                    <a:pt x="14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95" name="Freeform 147">
              <a:extLst>
                <a:ext uri="{FF2B5EF4-FFF2-40B4-BE49-F238E27FC236}">
                  <a16:creationId xmlns:a16="http://schemas.microsoft.com/office/drawing/2014/main" id="{B0B9D1CD-8E4D-28F8-8BB2-4DCB23336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342"/>
              <a:ext cx="3" cy="3"/>
            </a:xfrm>
            <a:custGeom>
              <a:avLst/>
              <a:gdLst>
                <a:gd name="T0" fmla="*/ 17 w 17"/>
                <a:gd name="T1" fmla="*/ 7 h 15"/>
                <a:gd name="T2" fmla="*/ 16 w 17"/>
                <a:gd name="T3" fmla="*/ 3 h 15"/>
                <a:gd name="T4" fmla="*/ 13 w 17"/>
                <a:gd name="T5" fmla="*/ 2 h 15"/>
                <a:gd name="T6" fmla="*/ 9 w 17"/>
                <a:gd name="T7" fmla="*/ 0 h 15"/>
                <a:gd name="T8" fmla="*/ 5 w 17"/>
                <a:gd name="T9" fmla="*/ 2 h 15"/>
                <a:gd name="T10" fmla="*/ 1 w 17"/>
                <a:gd name="T11" fmla="*/ 3 h 15"/>
                <a:gd name="T12" fmla="*/ 0 w 17"/>
                <a:gd name="T13" fmla="*/ 7 h 15"/>
                <a:gd name="T14" fmla="*/ 1 w 17"/>
                <a:gd name="T15" fmla="*/ 10 h 15"/>
                <a:gd name="T16" fmla="*/ 5 w 17"/>
                <a:gd name="T17" fmla="*/ 13 h 15"/>
                <a:gd name="T18" fmla="*/ 9 w 17"/>
                <a:gd name="T19" fmla="*/ 15 h 15"/>
                <a:gd name="T20" fmla="*/ 13 w 17"/>
                <a:gd name="T21" fmla="*/ 13 h 15"/>
                <a:gd name="T22" fmla="*/ 16 w 17"/>
                <a:gd name="T23" fmla="*/ 10 h 15"/>
                <a:gd name="T24" fmla="*/ 17 w 17"/>
                <a:gd name="T25" fmla="*/ 7 h 15"/>
                <a:gd name="T26" fmla="*/ 17 w 17"/>
                <a:gd name="T2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7" y="7"/>
                  </a:moveTo>
                  <a:lnTo>
                    <a:pt x="16" y="3"/>
                  </a:lnTo>
                  <a:lnTo>
                    <a:pt x="13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5" y="13"/>
                  </a:lnTo>
                  <a:lnTo>
                    <a:pt x="9" y="15"/>
                  </a:lnTo>
                  <a:lnTo>
                    <a:pt x="13" y="13"/>
                  </a:lnTo>
                  <a:lnTo>
                    <a:pt x="16" y="10"/>
                  </a:lnTo>
                  <a:lnTo>
                    <a:pt x="17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96" name="Freeform 148">
              <a:extLst>
                <a:ext uri="{FF2B5EF4-FFF2-40B4-BE49-F238E27FC236}">
                  <a16:creationId xmlns:a16="http://schemas.microsoft.com/office/drawing/2014/main" id="{6C294084-B8DD-5EFB-0F05-AB6F9023E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342"/>
              <a:ext cx="3" cy="3"/>
            </a:xfrm>
            <a:custGeom>
              <a:avLst/>
              <a:gdLst>
                <a:gd name="T0" fmla="*/ 17 w 17"/>
                <a:gd name="T1" fmla="*/ 7 h 15"/>
                <a:gd name="T2" fmla="*/ 16 w 17"/>
                <a:gd name="T3" fmla="*/ 3 h 15"/>
                <a:gd name="T4" fmla="*/ 13 w 17"/>
                <a:gd name="T5" fmla="*/ 2 h 15"/>
                <a:gd name="T6" fmla="*/ 9 w 17"/>
                <a:gd name="T7" fmla="*/ 0 h 15"/>
                <a:gd name="T8" fmla="*/ 5 w 17"/>
                <a:gd name="T9" fmla="*/ 2 h 15"/>
                <a:gd name="T10" fmla="*/ 1 w 17"/>
                <a:gd name="T11" fmla="*/ 3 h 15"/>
                <a:gd name="T12" fmla="*/ 0 w 17"/>
                <a:gd name="T13" fmla="*/ 7 h 15"/>
                <a:gd name="T14" fmla="*/ 1 w 17"/>
                <a:gd name="T15" fmla="*/ 10 h 15"/>
                <a:gd name="T16" fmla="*/ 5 w 17"/>
                <a:gd name="T17" fmla="*/ 13 h 15"/>
                <a:gd name="T18" fmla="*/ 9 w 17"/>
                <a:gd name="T19" fmla="*/ 15 h 15"/>
                <a:gd name="T20" fmla="*/ 13 w 17"/>
                <a:gd name="T21" fmla="*/ 13 h 15"/>
                <a:gd name="T22" fmla="*/ 16 w 17"/>
                <a:gd name="T23" fmla="*/ 10 h 15"/>
                <a:gd name="T24" fmla="*/ 17 w 17"/>
                <a:gd name="T2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5">
                  <a:moveTo>
                    <a:pt x="17" y="7"/>
                  </a:moveTo>
                  <a:lnTo>
                    <a:pt x="16" y="3"/>
                  </a:lnTo>
                  <a:lnTo>
                    <a:pt x="13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5" y="13"/>
                  </a:lnTo>
                  <a:lnTo>
                    <a:pt x="9" y="15"/>
                  </a:lnTo>
                  <a:lnTo>
                    <a:pt x="13" y="13"/>
                  </a:lnTo>
                  <a:lnTo>
                    <a:pt x="16" y="10"/>
                  </a:lnTo>
                  <a:lnTo>
                    <a:pt x="17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97" name="Freeform 149">
              <a:extLst>
                <a:ext uri="{FF2B5EF4-FFF2-40B4-BE49-F238E27FC236}">
                  <a16:creationId xmlns:a16="http://schemas.microsoft.com/office/drawing/2014/main" id="{6FB926FB-2F28-AC23-626E-4148F3010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" y="314"/>
              <a:ext cx="3" cy="3"/>
            </a:xfrm>
            <a:custGeom>
              <a:avLst/>
              <a:gdLst>
                <a:gd name="T0" fmla="*/ 15 w 15"/>
                <a:gd name="T1" fmla="*/ 7 h 13"/>
                <a:gd name="T2" fmla="*/ 14 w 15"/>
                <a:gd name="T3" fmla="*/ 3 h 13"/>
                <a:gd name="T4" fmla="*/ 11 w 15"/>
                <a:gd name="T5" fmla="*/ 0 h 13"/>
                <a:gd name="T6" fmla="*/ 8 w 15"/>
                <a:gd name="T7" fmla="*/ 0 h 13"/>
                <a:gd name="T8" fmla="*/ 3 w 15"/>
                <a:gd name="T9" fmla="*/ 0 h 13"/>
                <a:gd name="T10" fmla="*/ 1 w 15"/>
                <a:gd name="T11" fmla="*/ 3 h 13"/>
                <a:gd name="T12" fmla="*/ 0 w 15"/>
                <a:gd name="T13" fmla="*/ 7 h 13"/>
                <a:gd name="T14" fmla="*/ 1 w 15"/>
                <a:gd name="T15" fmla="*/ 9 h 13"/>
                <a:gd name="T16" fmla="*/ 3 w 15"/>
                <a:gd name="T17" fmla="*/ 11 h 13"/>
                <a:gd name="T18" fmla="*/ 8 w 15"/>
                <a:gd name="T19" fmla="*/ 13 h 13"/>
                <a:gd name="T20" fmla="*/ 11 w 15"/>
                <a:gd name="T21" fmla="*/ 11 h 13"/>
                <a:gd name="T22" fmla="*/ 14 w 15"/>
                <a:gd name="T23" fmla="*/ 9 h 13"/>
                <a:gd name="T24" fmla="*/ 15 w 15"/>
                <a:gd name="T25" fmla="*/ 7 h 13"/>
                <a:gd name="T26" fmla="*/ 15 w 15"/>
                <a:gd name="T27" fmla="*/ 7 h 13"/>
                <a:gd name="T28" fmla="*/ 15 w 15"/>
                <a:gd name="T2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13">
                  <a:moveTo>
                    <a:pt x="15" y="7"/>
                  </a:moveTo>
                  <a:lnTo>
                    <a:pt x="14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11"/>
                  </a:lnTo>
                  <a:lnTo>
                    <a:pt x="8" y="13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98" name="Freeform 150">
              <a:extLst>
                <a:ext uri="{FF2B5EF4-FFF2-40B4-BE49-F238E27FC236}">
                  <a16:creationId xmlns:a16="http://schemas.microsoft.com/office/drawing/2014/main" id="{F7E77530-BAF9-6D18-5DAB-8849D1F9E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" y="314"/>
              <a:ext cx="3" cy="3"/>
            </a:xfrm>
            <a:custGeom>
              <a:avLst/>
              <a:gdLst>
                <a:gd name="T0" fmla="*/ 15 w 15"/>
                <a:gd name="T1" fmla="*/ 7 h 13"/>
                <a:gd name="T2" fmla="*/ 14 w 15"/>
                <a:gd name="T3" fmla="*/ 3 h 13"/>
                <a:gd name="T4" fmla="*/ 11 w 15"/>
                <a:gd name="T5" fmla="*/ 0 h 13"/>
                <a:gd name="T6" fmla="*/ 8 w 15"/>
                <a:gd name="T7" fmla="*/ 0 h 13"/>
                <a:gd name="T8" fmla="*/ 3 w 15"/>
                <a:gd name="T9" fmla="*/ 0 h 13"/>
                <a:gd name="T10" fmla="*/ 1 w 15"/>
                <a:gd name="T11" fmla="*/ 3 h 13"/>
                <a:gd name="T12" fmla="*/ 0 w 15"/>
                <a:gd name="T13" fmla="*/ 7 h 13"/>
                <a:gd name="T14" fmla="*/ 1 w 15"/>
                <a:gd name="T15" fmla="*/ 9 h 13"/>
                <a:gd name="T16" fmla="*/ 3 w 15"/>
                <a:gd name="T17" fmla="*/ 11 h 13"/>
                <a:gd name="T18" fmla="*/ 8 w 15"/>
                <a:gd name="T19" fmla="*/ 13 h 13"/>
                <a:gd name="T20" fmla="*/ 11 w 15"/>
                <a:gd name="T21" fmla="*/ 11 h 13"/>
                <a:gd name="T22" fmla="*/ 14 w 15"/>
                <a:gd name="T23" fmla="*/ 9 h 13"/>
                <a:gd name="T24" fmla="*/ 15 w 15"/>
                <a:gd name="T2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3">
                  <a:moveTo>
                    <a:pt x="15" y="7"/>
                  </a:moveTo>
                  <a:lnTo>
                    <a:pt x="14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11"/>
                  </a:lnTo>
                  <a:lnTo>
                    <a:pt x="8" y="13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15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99" name="Freeform 151">
              <a:extLst>
                <a:ext uri="{FF2B5EF4-FFF2-40B4-BE49-F238E27FC236}">
                  <a16:creationId xmlns:a16="http://schemas.microsoft.com/office/drawing/2014/main" id="{CB4DD0BC-0118-FE67-6DDB-0FB3F9159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" y="310"/>
              <a:ext cx="3" cy="3"/>
            </a:xfrm>
            <a:custGeom>
              <a:avLst/>
              <a:gdLst>
                <a:gd name="T0" fmla="*/ 14 w 14"/>
                <a:gd name="T1" fmla="*/ 7 h 14"/>
                <a:gd name="T2" fmla="*/ 13 w 14"/>
                <a:gd name="T3" fmla="*/ 4 h 14"/>
                <a:gd name="T4" fmla="*/ 11 w 14"/>
                <a:gd name="T5" fmla="*/ 1 h 14"/>
                <a:gd name="T6" fmla="*/ 7 w 14"/>
                <a:gd name="T7" fmla="*/ 0 h 14"/>
                <a:gd name="T8" fmla="*/ 4 w 14"/>
                <a:gd name="T9" fmla="*/ 1 h 14"/>
                <a:gd name="T10" fmla="*/ 0 w 14"/>
                <a:gd name="T11" fmla="*/ 4 h 14"/>
                <a:gd name="T12" fmla="*/ 0 w 14"/>
                <a:gd name="T13" fmla="*/ 7 h 14"/>
                <a:gd name="T14" fmla="*/ 0 w 14"/>
                <a:gd name="T15" fmla="*/ 10 h 14"/>
                <a:gd name="T16" fmla="*/ 4 w 14"/>
                <a:gd name="T17" fmla="*/ 13 h 14"/>
                <a:gd name="T18" fmla="*/ 7 w 14"/>
                <a:gd name="T19" fmla="*/ 14 h 14"/>
                <a:gd name="T20" fmla="*/ 11 w 14"/>
                <a:gd name="T21" fmla="*/ 13 h 14"/>
                <a:gd name="T22" fmla="*/ 13 w 14"/>
                <a:gd name="T23" fmla="*/ 10 h 14"/>
                <a:gd name="T24" fmla="*/ 14 w 14"/>
                <a:gd name="T25" fmla="*/ 7 h 14"/>
                <a:gd name="T26" fmla="*/ 14 w 14"/>
                <a:gd name="T27" fmla="*/ 7 h 14"/>
                <a:gd name="T28" fmla="*/ 14 w 14"/>
                <a:gd name="T2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14">
                  <a:moveTo>
                    <a:pt x="14" y="7"/>
                  </a:moveTo>
                  <a:lnTo>
                    <a:pt x="13" y="4"/>
                  </a:lnTo>
                  <a:lnTo>
                    <a:pt x="11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11" y="13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00" name="Freeform 152">
              <a:extLst>
                <a:ext uri="{FF2B5EF4-FFF2-40B4-BE49-F238E27FC236}">
                  <a16:creationId xmlns:a16="http://schemas.microsoft.com/office/drawing/2014/main" id="{2704D88D-971F-FA4C-3CB1-B27B5808A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" y="310"/>
              <a:ext cx="3" cy="3"/>
            </a:xfrm>
            <a:custGeom>
              <a:avLst/>
              <a:gdLst>
                <a:gd name="T0" fmla="*/ 14 w 14"/>
                <a:gd name="T1" fmla="*/ 7 h 14"/>
                <a:gd name="T2" fmla="*/ 13 w 14"/>
                <a:gd name="T3" fmla="*/ 4 h 14"/>
                <a:gd name="T4" fmla="*/ 11 w 14"/>
                <a:gd name="T5" fmla="*/ 1 h 14"/>
                <a:gd name="T6" fmla="*/ 7 w 14"/>
                <a:gd name="T7" fmla="*/ 0 h 14"/>
                <a:gd name="T8" fmla="*/ 4 w 14"/>
                <a:gd name="T9" fmla="*/ 1 h 14"/>
                <a:gd name="T10" fmla="*/ 0 w 14"/>
                <a:gd name="T11" fmla="*/ 4 h 14"/>
                <a:gd name="T12" fmla="*/ 0 w 14"/>
                <a:gd name="T13" fmla="*/ 7 h 14"/>
                <a:gd name="T14" fmla="*/ 0 w 14"/>
                <a:gd name="T15" fmla="*/ 10 h 14"/>
                <a:gd name="T16" fmla="*/ 4 w 14"/>
                <a:gd name="T17" fmla="*/ 13 h 14"/>
                <a:gd name="T18" fmla="*/ 7 w 14"/>
                <a:gd name="T19" fmla="*/ 14 h 14"/>
                <a:gd name="T20" fmla="*/ 11 w 14"/>
                <a:gd name="T21" fmla="*/ 13 h 14"/>
                <a:gd name="T22" fmla="*/ 13 w 14"/>
                <a:gd name="T23" fmla="*/ 10 h 14"/>
                <a:gd name="T24" fmla="*/ 14 w 14"/>
                <a:gd name="T2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4">
                  <a:moveTo>
                    <a:pt x="14" y="7"/>
                  </a:moveTo>
                  <a:lnTo>
                    <a:pt x="13" y="4"/>
                  </a:lnTo>
                  <a:lnTo>
                    <a:pt x="11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11" y="13"/>
                  </a:lnTo>
                  <a:lnTo>
                    <a:pt x="13" y="10"/>
                  </a:lnTo>
                  <a:lnTo>
                    <a:pt x="14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01" name="Freeform 153">
              <a:extLst>
                <a:ext uri="{FF2B5EF4-FFF2-40B4-BE49-F238E27FC236}">
                  <a16:creationId xmlns:a16="http://schemas.microsoft.com/office/drawing/2014/main" id="{D157C1BC-8D62-893D-26E6-59AF21E75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310"/>
              <a:ext cx="3" cy="3"/>
            </a:xfrm>
            <a:custGeom>
              <a:avLst/>
              <a:gdLst>
                <a:gd name="T0" fmla="*/ 17 w 17"/>
                <a:gd name="T1" fmla="*/ 7 h 14"/>
                <a:gd name="T2" fmla="*/ 16 w 17"/>
                <a:gd name="T3" fmla="*/ 4 h 14"/>
                <a:gd name="T4" fmla="*/ 13 w 17"/>
                <a:gd name="T5" fmla="*/ 1 h 14"/>
                <a:gd name="T6" fmla="*/ 9 w 17"/>
                <a:gd name="T7" fmla="*/ 0 h 14"/>
                <a:gd name="T8" fmla="*/ 5 w 17"/>
                <a:gd name="T9" fmla="*/ 1 h 14"/>
                <a:gd name="T10" fmla="*/ 1 w 17"/>
                <a:gd name="T11" fmla="*/ 4 h 14"/>
                <a:gd name="T12" fmla="*/ 0 w 17"/>
                <a:gd name="T13" fmla="*/ 7 h 14"/>
                <a:gd name="T14" fmla="*/ 1 w 17"/>
                <a:gd name="T15" fmla="*/ 10 h 14"/>
                <a:gd name="T16" fmla="*/ 5 w 17"/>
                <a:gd name="T17" fmla="*/ 13 h 14"/>
                <a:gd name="T18" fmla="*/ 9 w 17"/>
                <a:gd name="T19" fmla="*/ 14 h 14"/>
                <a:gd name="T20" fmla="*/ 13 w 17"/>
                <a:gd name="T21" fmla="*/ 13 h 14"/>
                <a:gd name="T22" fmla="*/ 16 w 17"/>
                <a:gd name="T23" fmla="*/ 10 h 14"/>
                <a:gd name="T24" fmla="*/ 17 w 17"/>
                <a:gd name="T25" fmla="*/ 7 h 14"/>
                <a:gd name="T26" fmla="*/ 17 w 17"/>
                <a:gd name="T27" fmla="*/ 7 h 14"/>
                <a:gd name="T28" fmla="*/ 17 w 17"/>
                <a:gd name="T2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14">
                  <a:moveTo>
                    <a:pt x="17" y="7"/>
                  </a:moveTo>
                  <a:lnTo>
                    <a:pt x="16" y="4"/>
                  </a:lnTo>
                  <a:lnTo>
                    <a:pt x="13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5" y="13"/>
                  </a:lnTo>
                  <a:lnTo>
                    <a:pt x="9" y="14"/>
                  </a:lnTo>
                  <a:lnTo>
                    <a:pt x="13" y="13"/>
                  </a:lnTo>
                  <a:lnTo>
                    <a:pt x="16" y="10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02" name="Freeform 154">
              <a:extLst>
                <a:ext uri="{FF2B5EF4-FFF2-40B4-BE49-F238E27FC236}">
                  <a16:creationId xmlns:a16="http://schemas.microsoft.com/office/drawing/2014/main" id="{3D6BFCA4-10FD-DE8B-87A2-BDECE9B31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310"/>
              <a:ext cx="3" cy="3"/>
            </a:xfrm>
            <a:custGeom>
              <a:avLst/>
              <a:gdLst>
                <a:gd name="T0" fmla="*/ 17 w 17"/>
                <a:gd name="T1" fmla="*/ 7 h 14"/>
                <a:gd name="T2" fmla="*/ 16 w 17"/>
                <a:gd name="T3" fmla="*/ 4 h 14"/>
                <a:gd name="T4" fmla="*/ 13 w 17"/>
                <a:gd name="T5" fmla="*/ 1 h 14"/>
                <a:gd name="T6" fmla="*/ 9 w 17"/>
                <a:gd name="T7" fmla="*/ 0 h 14"/>
                <a:gd name="T8" fmla="*/ 5 w 17"/>
                <a:gd name="T9" fmla="*/ 1 h 14"/>
                <a:gd name="T10" fmla="*/ 1 w 17"/>
                <a:gd name="T11" fmla="*/ 4 h 14"/>
                <a:gd name="T12" fmla="*/ 0 w 17"/>
                <a:gd name="T13" fmla="*/ 7 h 14"/>
                <a:gd name="T14" fmla="*/ 1 w 17"/>
                <a:gd name="T15" fmla="*/ 10 h 14"/>
                <a:gd name="T16" fmla="*/ 5 w 17"/>
                <a:gd name="T17" fmla="*/ 13 h 14"/>
                <a:gd name="T18" fmla="*/ 9 w 17"/>
                <a:gd name="T19" fmla="*/ 14 h 14"/>
                <a:gd name="T20" fmla="*/ 13 w 17"/>
                <a:gd name="T21" fmla="*/ 13 h 14"/>
                <a:gd name="T22" fmla="*/ 16 w 17"/>
                <a:gd name="T23" fmla="*/ 10 h 14"/>
                <a:gd name="T24" fmla="*/ 17 w 17"/>
                <a:gd name="T2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4">
                  <a:moveTo>
                    <a:pt x="17" y="7"/>
                  </a:moveTo>
                  <a:lnTo>
                    <a:pt x="16" y="4"/>
                  </a:lnTo>
                  <a:lnTo>
                    <a:pt x="13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5" y="13"/>
                  </a:lnTo>
                  <a:lnTo>
                    <a:pt x="9" y="14"/>
                  </a:lnTo>
                  <a:lnTo>
                    <a:pt x="13" y="13"/>
                  </a:lnTo>
                  <a:lnTo>
                    <a:pt x="16" y="10"/>
                  </a:lnTo>
                  <a:lnTo>
                    <a:pt x="17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03" name="Freeform 155">
              <a:extLst>
                <a:ext uri="{FF2B5EF4-FFF2-40B4-BE49-F238E27FC236}">
                  <a16:creationId xmlns:a16="http://schemas.microsoft.com/office/drawing/2014/main" id="{EF2EF76A-681E-6607-C313-BBDFF6130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" y="318"/>
              <a:ext cx="3" cy="3"/>
            </a:xfrm>
            <a:custGeom>
              <a:avLst/>
              <a:gdLst>
                <a:gd name="T0" fmla="*/ 14 w 14"/>
                <a:gd name="T1" fmla="*/ 7 h 14"/>
                <a:gd name="T2" fmla="*/ 13 w 14"/>
                <a:gd name="T3" fmla="*/ 4 h 14"/>
                <a:gd name="T4" fmla="*/ 11 w 14"/>
                <a:gd name="T5" fmla="*/ 2 h 14"/>
                <a:gd name="T6" fmla="*/ 7 w 14"/>
                <a:gd name="T7" fmla="*/ 0 h 14"/>
                <a:gd name="T8" fmla="*/ 4 w 14"/>
                <a:gd name="T9" fmla="*/ 2 h 14"/>
                <a:gd name="T10" fmla="*/ 0 w 14"/>
                <a:gd name="T11" fmla="*/ 4 h 14"/>
                <a:gd name="T12" fmla="*/ 0 w 14"/>
                <a:gd name="T13" fmla="*/ 7 h 14"/>
                <a:gd name="T14" fmla="*/ 0 w 14"/>
                <a:gd name="T15" fmla="*/ 11 h 14"/>
                <a:gd name="T16" fmla="*/ 4 w 14"/>
                <a:gd name="T17" fmla="*/ 12 h 14"/>
                <a:gd name="T18" fmla="*/ 7 w 14"/>
                <a:gd name="T19" fmla="*/ 14 h 14"/>
                <a:gd name="T20" fmla="*/ 11 w 14"/>
                <a:gd name="T21" fmla="*/ 12 h 14"/>
                <a:gd name="T22" fmla="*/ 13 w 14"/>
                <a:gd name="T23" fmla="*/ 11 h 14"/>
                <a:gd name="T24" fmla="*/ 14 w 14"/>
                <a:gd name="T25" fmla="*/ 7 h 14"/>
                <a:gd name="T26" fmla="*/ 14 w 14"/>
                <a:gd name="T2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4">
                  <a:moveTo>
                    <a:pt x="14" y="7"/>
                  </a:moveTo>
                  <a:lnTo>
                    <a:pt x="13" y="4"/>
                  </a:lnTo>
                  <a:lnTo>
                    <a:pt x="11" y="2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2"/>
                  </a:lnTo>
                  <a:lnTo>
                    <a:pt x="7" y="14"/>
                  </a:lnTo>
                  <a:lnTo>
                    <a:pt x="11" y="12"/>
                  </a:lnTo>
                  <a:lnTo>
                    <a:pt x="13" y="11"/>
                  </a:lnTo>
                  <a:lnTo>
                    <a:pt x="14" y="7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04" name="Freeform 156">
              <a:extLst>
                <a:ext uri="{FF2B5EF4-FFF2-40B4-BE49-F238E27FC236}">
                  <a16:creationId xmlns:a16="http://schemas.microsoft.com/office/drawing/2014/main" id="{DB301DF6-00B3-79BA-D0FD-7559A5B65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" y="318"/>
              <a:ext cx="3" cy="3"/>
            </a:xfrm>
            <a:custGeom>
              <a:avLst/>
              <a:gdLst>
                <a:gd name="T0" fmla="*/ 14 w 14"/>
                <a:gd name="T1" fmla="*/ 7 h 14"/>
                <a:gd name="T2" fmla="*/ 13 w 14"/>
                <a:gd name="T3" fmla="*/ 4 h 14"/>
                <a:gd name="T4" fmla="*/ 11 w 14"/>
                <a:gd name="T5" fmla="*/ 2 h 14"/>
                <a:gd name="T6" fmla="*/ 7 w 14"/>
                <a:gd name="T7" fmla="*/ 0 h 14"/>
                <a:gd name="T8" fmla="*/ 4 w 14"/>
                <a:gd name="T9" fmla="*/ 2 h 14"/>
                <a:gd name="T10" fmla="*/ 0 w 14"/>
                <a:gd name="T11" fmla="*/ 4 h 14"/>
                <a:gd name="T12" fmla="*/ 0 w 14"/>
                <a:gd name="T13" fmla="*/ 7 h 14"/>
                <a:gd name="T14" fmla="*/ 0 w 14"/>
                <a:gd name="T15" fmla="*/ 11 h 14"/>
                <a:gd name="T16" fmla="*/ 4 w 14"/>
                <a:gd name="T17" fmla="*/ 12 h 14"/>
                <a:gd name="T18" fmla="*/ 7 w 14"/>
                <a:gd name="T19" fmla="*/ 14 h 14"/>
                <a:gd name="T20" fmla="*/ 11 w 14"/>
                <a:gd name="T21" fmla="*/ 12 h 14"/>
                <a:gd name="T22" fmla="*/ 13 w 14"/>
                <a:gd name="T23" fmla="*/ 11 h 14"/>
                <a:gd name="T24" fmla="*/ 14 w 14"/>
                <a:gd name="T2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4">
                  <a:moveTo>
                    <a:pt x="14" y="7"/>
                  </a:moveTo>
                  <a:lnTo>
                    <a:pt x="13" y="4"/>
                  </a:lnTo>
                  <a:lnTo>
                    <a:pt x="11" y="2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2"/>
                  </a:lnTo>
                  <a:lnTo>
                    <a:pt x="7" y="14"/>
                  </a:lnTo>
                  <a:lnTo>
                    <a:pt x="11" y="12"/>
                  </a:lnTo>
                  <a:lnTo>
                    <a:pt x="13" y="11"/>
                  </a:lnTo>
                  <a:lnTo>
                    <a:pt x="14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05" name="Freeform 157">
              <a:extLst>
                <a:ext uri="{FF2B5EF4-FFF2-40B4-BE49-F238E27FC236}">
                  <a16:creationId xmlns:a16="http://schemas.microsoft.com/office/drawing/2014/main" id="{48773C72-A15F-9E54-C2A4-3BB5B92C4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318"/>
              <a:ext cx="3" cy="3"/>
            </a:xfrm>
            <a:custGeom>
              <a:avLst/>
              <a:gdLst>
                <a:gd name="T0" fmla="*/ 17 w 17"/>
                <a:gd name="T1" fmla="*/ 7 h 14"/>
                <a:gd name="T2" fmla="*/ 16 w 17"/>
                <a:gd name="T3" fmla="*/ 4 h 14"/>
                <a:gd name="T4" fmla="*/ 13 w 17"/>
                <a:gd name="T5" fmla="*/ 2 h 14"/>
                <a:gd name="T6" fmla="*/ 9 w 17"/>
                <a:gd name="T7" fmla="*/ 0 h 14"/>
                <a:gd name="T8" fmla="*/ 5 w 17"/>
                <a:gd name="T9" fmla="*/ 2 h 14"/>
                <a:gd name="T10" fmla="*/ 1 w 17"/>
                <a:gd name="T11" fmla="*/ 4 h 14"/>
                <a:gd name="T12" fmla="*/ 0 w 17"/>
                <a:gd name="T13" fmla="*/ 7 h 14"/>
                <a:gd name="T14" fmla="*/ 1 w 17"/>
                <a:gd name="T15" fmla="*/ 11 h 14"/>
                <a:gd name="T16" fmla="*/ 5 w 17"/>
                <a:gd name="T17" fmla="*/ 12 h 14"/>
                <a:gd name="T18" fmla="*/ 9 w 17"/>
                <a:gd name="T19" fmla="*/ 14 h 14"/>
                <a:gd name="T20" fmla="*/ 13 w 17"/>
                <a:gd name="T21" fmla="*/ 12 h 14"/>
                <a:gd name="T22" fmla="*/ 16 w 17"/>
                <a:gd name="T23" fmla="*/ 11 h 14"/>
                <a:gd name="T24" fmla="*/ 17 w 17"/>
                <a:gd name="T25" fmla="*/ 7 h 14"/>
                <a:gd name="T26" fmla="*/ 17 w 17"/>
                <a:gd name="T2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4">
                  <a:moveTo>
                    <a:pt x="17" y="7"/>
                  </a:moveTo>
                  <a:lnTo>
                    <a:pt x="16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1"/>
                  </a:lnTo>
                  <a:lnTo>
                    <a:pt x="5" y="12"/>
                  </a:lnTo>
                  <a:lnTo>
                    <a:pt x="9" y="14"/>
                  </a:lnTo>
                  <a:lnTo>
                    <a:pt x="13" y="12"/>
                  </a:lnTo>
                  <a:lnTo>
                    <a:pt x="16" y="11"/>
                  </a:lnTo>
                  <a:lnTo>
                    <a:pt x="17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06" name="Freeform 158">
              <a:extLst>
                <a:ext uri="{FF2B5EF4-FFF2-40B4-BE49-F238E27FC236}">
                  <a16:creationId xmlns:a16="http://schemas.microsoft.com/office/drawing/2014/main" id="{F2C66B6B-EA2E-6F4C-4B76-452692554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318"/>
              <a:ext cx="3" cy="3"/>
            </a:xfrm>
            <a:custGeom>
              <a:avLst/>
              <a:gdLst>
                <a:gd name="T0" fmla="*/ 17 w 17"/>
                <a:gd name="T1" fmla="*/ 7 h 14"/>
                <a:gd name="T2" fmla="*/ 16 w 17"/>
                <a:gd name="T3" fmla="*/ 4 h 14"/>
                <a:gd name="T4" fmla="*/ 13 w 17"/>
                <a:gd name="T5" fmla="*/ 2 h 14"/>
                <a:gd name="T6" fmla="*/ 9 w 17"/>
                <a:gd name="T7" fmla="*/ 0 h 14"/>
                <a:gd name="T8" fmla="*/ 5 w 17"/>
                <a:gd name="T9" fmla="*/ 2 h 14"/>
                <a:gd name="T10" fmla="*/ 1 w 17"/>
                <a:gd name="T11" fmla="*/ 4 h 14"/>
                <a:gd name="T12" fmla="*/ 0 w 17"/>
                <a:gd name="T13" fmla="*/ 7 h 14"/>
                <a:gd name="T14" fmla="*/ 1 w 17"/>
                <a:gd name="T15" fmla="*/ 11 h 14"/>
                <a:gd name="T16" fmla="*/ 5 w 17"/>
                <a:gd name="T17" fmla="*/ 12 h 14"/>
                <a:gd name="T18" fmla="*/ 9 w 17"/>
                <a:gd name="T19" fmla="*/ 14 h 14"/>
                <a:gd name="T20" fmla="*/ 13 w 17"/>
                <a:gd name="T21" fmla="*/ 12 h 14"/>
                <a:gd name="T22" fmla="*/ 16 w 17"/>
                <a:gd name="T23" fmla="*/ 11 h 14"/>
                <a:gd name="T24" fmla="*/ 17 w 17"/>
                <a:gd name="T2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4">
                  <a:moveTo>
                    <a:pt x="17" y="7"/>
                  </a:moveTo>
                  <a:lnTo>
                    <a:pt x="16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1"/>
                  </a:lnTo>
                  <a:lnTo>
                    <a:pt x="5" y="12"/>
                  </a:lnTo>
                  <a:lnTo>
                    <a:pt x="9" y="14"/>
                  </a:lnTo>
                  <a:lnTo>
                    <a:pt x="13" y="12"/>
                  </a:lnTo>
                  <a:lnTo>
                    <a:pt x="16" y="11"/>
                  </a:lnTo>
                  <a:lnTo>
                    <a:pt x="17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07" name="Freeform 159">
              <a:extLst>
                <a:ext uri="{FF2B5EF4-FFF2-40B4-BE49-F238E27FC236}">
                  <a16:creationId xmlns:a16="http://schemas.microsoft.com/office/drawing/2014/main" id="{7EBD9C02-BCB6-93EB-449E-30C9F6B0C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" y="360"/>
              <a:ext cx="4" cy="3"/>
            </a:xfrm>
            <a:custGeom>
              <a:avLst/>
              <a:gdLst>
                <a:gd name="T0" fmla="*/ 17 w 17"/>
                <a:gd name="T1" fmla="*/ 8 h 15"/>
                <a:gd name="T2" fmla="*/ 15 w 17"/>
                <a:gd name="T3" fmla="*/ 4 h 15"/>
                <a:gd name="T4" fmla="*/ 13 w 17"/>
                <a:gd name="T5" fmla="*/ 2 h 15"/>
                <a:gd name="T6" fmla="*/ 10 w 17"/>
                <a:gd name="T7" fmla="*/ 0 h 15"/>
                <a:gd name="T8" fmla="*/ 4 w 17"/>
                <a:gd name="T9" fmla="*/ 2 h 15"/>
                <a:gd name="T10" fmla="*/ 2 w 17"/>
                <a:gd name="T11" fmla="*/ 4 h 15"/>
                <a:gd name="T12" fmla="*/ 0 w 17"/>
                <a:gd name="T13" fmla="*/ 8 h 15"/>
                <a:gd name="T14" fmla="*/ 2 w 17"/>
                <a:gd name="T15" fmla="*/ 12 h 15"/>
                <a:gd name="T16" fmla="*/ 4 w 17"/>
                <a:gd name="T17" fmla="*/ 15 h 15"/>
                <a:gd name="T18" fmla="*/ 10 w 17"/>
                <a:gd name="T19" fmla="*/ 15 h 15"/>
                <a:gd name="T20" fmla="*/ 13 w 17"/>
                <a:gd name="T21" fmla="*/ 15 h 15"/>
                <a:gd name="T22" fmla="*/ 15 w 17"/>
                <a:gd name="T23" fmla="*/ 12 h 15"/>
                <a:gd name="T24" fmla="*/ 17 w 17"/>
                <a:gd name="T25" fmla="*/ 8 h 15"/>
                <a:gd name="T26" fmla="*/ 17 w 17"/>
                <a:gd name="T27" fmla="*/ 8 h 15"/>
                <a:gd name="T28" fmla="*/ 17 w 17"/>
                <a:gd name="T2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15">
                  <a:moveTo>
                    <a:pt x="17" y="8"/>
                  </a:moveTo>
                  <a:lnTo>
                    <a:pt x="15" y="4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5"/>
                  </a:lnTo>
                  <a:lnTo>
                    <a:pt x="10" y="15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08" name="Freeform 160">
              <a:extLst>
                <a:ext uri="{FF2B5EF4-FFF2-40B4-BE49-F238E27FC236}">
                  <a16:creationId xmlns:a16="http://schemas.microsoft.com/office/drawing/2014/main" id="{C6B8C4AC-4AC6-E443-F180-4DF9A6CE4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" y="360"/>
              <a:ext cx="4" cy="3"/>
            </a:xfrm>
            <a:custGeom>
              <a:avLst/>
              <a:gdLst>
                <a:gd name="T0" fmla="*/ 17 w 17"/>
                <a:gd name="T1" fmla="*/ 8 h 15"/>
                <a:gd name="T2" fmla="*/ 15 w 17"/>
                <a:gd name="T3" fmla="*/ 4 h 15"/>
                <a:gd name="T4" fmla="*/ 13 w 17"/>
                <a:gd name="T5" fmla="*/ 2 h 15"/>
                <a:gd name="T6" fmla="*/ 10 w 17"/>
                <a:gd name="T7" fmla="*/ 0 h 15"/>
                <a:gd name="T8" fmla="*/ 4 w 17"/>
                <a:gd name="T9" fmla="*/ 2 h 15"/>
                <a:gd name="T10" fmla="*/ 2 w 17"/>
                <a:gd name="T11" fmla="*/ 4 h 15"/>
                <a:gd name="T12" fmla="*/ 0 w 17"/>
                <a:gd name="T13" fmla="*/ 8 h 15"/>
                <a:gd name="T14" fmla="*/ 2 w 17"/>
                <a:gd name="T15" fmla="*/ 12 h 15"/>
                <a:gd name="T16" fmla="*/ 4 w 17"/>
                <a:gd name="T17" fmla="*/ 15 h 15"/>
                <a:gd name="T18" fmla="*/ 10 w 17"/>
                <a:gd name="T19" fmla="*/ 15 h 15"/>
                <a:gd name="T20" fmla="*/ 13 w 17"/>
                <a:gd name="T21" fmla="*/ 15 h 15"/>
                <a:gd name="T22" fmla="*/ 15 w 17"/>
                <a:gd name="T23" fmla="*/ 12 h 15"/>
                <a:gd name="T24" fmla="*/ 17 w 17"/>
                <a:gd name="T2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5">
                  <a:moveTo>
                    <a:pt x="17" y="8"/>
                  </a:moveTo>
                  <a:lnTo>
                    <a:pt x="15" y="4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5"/>
                  </a:lnTo>
                  <a:lnTo>
                    <a:pt x="10" y="15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17" y="8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09" name="Freeform 161">
              <a:extLst>
                <a:ext uri="{FF2B5EF4-FFF2-40B4-BE49-F238E27FC236}">
                  <a16:creationId xmlns:a16="http://schemas.microsoft.com/office/drawing/2014/main" id="{34CE845B-3A6E-2AF6-9491-CBAE5A934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" y="356"/>
              <a:ext cx="3" cy="3"/>
            </a:xfrm>
            <a:custGeom>
              <a:avLst/>
              <a:gdLst>
                <a:gd name="T0" fmla="*/ 15 w 15"/>
                <a:gd name="T1" fmla="*/ 7 h 14"/>
                <a:gd name="T2" fmla="*/ 14 w 15"/>
                <a:gd name="T3" fmla="*/ 4 h 14"/>
                <a:gd name="T4" fmla="*/ 13 w 15"/>
                <a:gd name="T5" fmla="*/ 1 h 14"/>
                <a:gd name="T6" fmla="*/ 7 w 15"/>
                <a:gd name="T7" fmla="*/ 0 h 14"/>
                <a:gd name="T8" fmla="*/ 5 w 15"/>
                <a:gd name="T9" fmla="*/ 1 h 14"/>
                <a:gd name="T10" fmla="*/ 2 w 15"/>
                <a:gd name="T11" fmla="*/ 4 h 14"/>
                <a:gd name="T12" fmla="*/ 0 w 15"/>
                <a:gd name="T13" fmla="*/ 8 h 14"/>
                <a:gd name="T14" fmla="*/ 2 w 15"/>
                <a:gd name="T15" fmla="*/ 10 h 14"/>
                <a:gd name="T16" fmla="*/ 5 w 15"/>
                <a:gd name="T17" fmla="*/ 13 h 14"/>
                <a:gd name="T18" fmla="*/ 7 w 15"/>
                <a:gd name="T19" fmla="*/ 14 h 14"/>
                <a:gd name="T20" fmla="*/ 13 w 15"/>
                <a:gd name="T21" fmla="*/ 13 h 14"/>
                <a:gd name="T22" fmla="*/ 14 w 15"/>
                <a:gd name="T23" fmla="*/ 10 h 14"/>
                <a:gd name="T24" fmla="*/ 15 w 15"/>
                <a:gd name="T25" fmla="*/ 8 h 14"/>
                <a:gd name="T26" fmla="*/ 15 w 15"/>
                <a:gd name="T27" fmla="*/ 8 h 14"/>
                <a:gd name="T28" fmla="*/ 15 w 15"/>
                <a:gd name="T2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14">
                  <a:moveTo>
                    <a:pt x="15" y="7"/>
                  </a:moveTo>
                  <a:lnTo>
                    <a:pt x="14" y="4"/>
                  </a:lnTo>
                  <a:lnTo>
                    <a:pt x="13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5" y="13"/>
                  </a:lnTo>
                  <a:lnTo>
                    <a:pt x="7" y="14"/>
                  </a:lnTo>
                  <a:lnTo>
                    <a:pt x="13" y="13"/>
                  </a:lnTo>
                  <a:lnTo>
                    <a:pt x="14" y="10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10" name="Freeform 162">
              <a:extLst>
                <a:ext uri="{FF2B5EF4-FFF2-40B4-BE49-F238E27FC236}">
                  <a16:creationId xmlns:a16="http://schemas.microsoft.com/office/drawing/2014/main" id="{A745A14E-0BC4-1986-BE0F-059DDB5F9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" y="356"/>
              <a:ext cx="3" cy="3"/>
            </a:xfrm>
            <a:custGeom>
              <a:avLst/>
              <a:gdLst>
                <a:gd name="T0" fmla="*/ 15 w 15"/>
                <a:gd name="T1" fmla="*/ 7 h 14"/>
                <a:gd name="T2" fmla="*/ 14 w 15"/>
                <a:gd name="T3" fmla="*/ 4 h 14"/>
                <a:gd name="T4" fmla="*/ 13 w 15"/>
                <a:gd name="T5" fmla="*/ 1 h 14"/>
                <a:gd name="T6" fmla="*/ 7 w 15"/>
                <a:gd name="T7" fmla="*/ 0 h 14"/>
                <a:gd name="T8" fmla="*/ 5 w 15"/>
                <a:gd name="T9" fmla="*/ 1 h 14"/>
                <a:gd name="T10" fmla="*/ 2 w 15"/>
                <a:gd name="T11" fmla="*/ 4 h 14"/>
                <a:gd name="T12" fmla="*/ 0 w 15"/>
                <a:gd name="T13" fmla="*/ 8 h 14"/>
                <a:gd name="T14" fmla="*/ 2 w 15"/>
                <a:gd name="T15" fmla="*/ 10 h 14"/>
                <a:gd name="T16" fmla="*/ 5 w 15"/>
                <a:gd name="T17" fmla="*/ 13 h 14"/>
                <a:gd name="T18" fmla="*/ 7 w 15"/>
                <a:gd name="T19" fmla="*/ 14 h 14"/>
                <a:gd name="T20" fmla="*/ 13 w 15"/>
                <a:gd name="T21" fmla="*/ 13 h 14"/>
                <a:gd name="T22" fmla="*/ 14 w 15"/>
                <a:gd name="T23" fmla="*/ 10 h 14"/>
                <a:gd name="T24" fmla="*/ 15 w 15"/>
                <a:gd name="T25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4">
                  <a:moveTo>
                    <a:pt x="15" y="7"/>
                  </a:moveTo>
                  <a:lnTo>
                    <a:pt x="14" y="4"/>
                  </a:lnTo>
                  <a:lnTo>
                    <a:pt x="13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5" y="13"/>
                  </a:lnTo>
                  <a:lnTo>
                    <a:pt x="7" y="14"/>
                  </a:lnTo>
                  <a:lnTo>
                    <a:pt x="13" y="13"/>
                  </a:lnTo>
                  <a:lnTo>
                    <a:pt x="14" y="10"/>
                  </a:lnTo>
                  <a:lnTo>
                    <a:pt x="15" y="8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11" name="Freeform 163">
              <a:extLst>
                <a:ext uri="{FF2B5EF4-FFF2-40B4-BE49-F238E27FC236}">
                  <a16:creationId xmlns:a16="http://schemas.microsoft.com/office/drawing/2014/main" id="{0EA56FDD-4A7F-B40F-207E-52DD4DD70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356"/>
              <a:ext cx="3" cy="3"/>
            </a:xfrm>
            <a:custGeom>
              <a:avLst/>
              <a:gdLst>
                <a:gd name="T0" fmla="*/ 16 w 16"/>
                <a:gd name="T1" fmla="*/ 7 h 14"/>
                <a:gd name="T2" fmla="*/ 16 w 16"/>
                <a:gd name="T3" fmla="*/ 4 h 14"/>
                <a:gd name="T4" fmla="*/ 12 w 16"/>
                <a:gd name="T5" fmla="*/ 1 h 14"/>
                <a:gd name="T6" fmla="*/ 8 w 16"/>
                <a:gd name="T7" fmla="*/ 0 h 14"/>
                <a:gd name="T8" fmla="*/ 5 w 16"/>
                <a:gd name="T9" fmla="*/ 1 h 14"/>
                <a:gd name="T10" fmla="*/ 0 w 16"/>
                <a:gd name="T11" fmla="*/ 4 h 14"/>
                <a:gd name="T12" fmla="*/ 0 w 16"/>
                <a:gd name="T13" fmla="*/ 8 h 14"/>
                <a:gd name="T14" fmla="*/ 0 w 16"/>
                <a:gd name="T15" fmla="*/ 10 h 14"/>
                <a:gd name="T16" fmla="*/ 5 w 16"/>
                <a:gd name="T17" fmla="*/ 13 h 14"/>
                <a:gd name="T18" fmla="*/ 8 w 16"/>
                <a:gd name="T19" fmla="*/ 14 h 14"/>
                <a:gd name="T20" fmla="*/ 12 w 16"/>
                <a:gd name="T21" fmla="*/ 13 h 14"/>
                <a:gd name="T22" fmla="*/ 16 w 16"/>
                <a:gd name="T23" fmla="*/ 10 h 14"/>
                <a:gd name="T24" fmla="*/ 16 w 16"/>
                <a:gd name="T25" fmla="*/ 8 h 14"/>
                <a:gd name="T26" fmla="*/ 16 w 16"/>
                <a:gd name="T27" fmla="*/ 8 h 14"/>
                <a:gd name="T28" fmla="*/ 16 w 16"/>
                <a:gd name="T2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14">
                  <a:moveTo>
                    <a:pt x="16" y="7"/>
                  </a:moveTo>
                  <a:lnTo>
                    <a:pt x="16" y="4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5" y="13"/>
                  </a:lnTo>
                  <a:lnTo>
                    <a:pt x="8" y="14"/>
                  </a:lnTo>
                  <a:lnTo>
                    <a:pt x="12" y="13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12" name="Freeform 164">
              <a:extLst>
                <a:ext uri="{FF2B5EF4-FFF2-40B4-BE49-F238E27FC236}">
                  <a16:creationId xmlns:a16="http://schemas.microsoft.com/office/drawing/2014/main" id="{1C82592F-4582-BB29-04AC-8C9474CAE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356"/>
              <a:ext cx="3" cy="3"/>
            </a:xfrm>
            <a:custGeom>
              <a:avLst/>
              <a:gdLst>
                <a:gd name="T0" fmla="*/ 16 w 16"/>
                <a:gd name="T1" fmla="*/ 7 h 14"/>
                <a:gd name="T2" fmla="*/ 16 w 16"/>
                <a:gd name="T3" fmla="*/ 4 h 14"/>
                <a:gd name="T4" fmla="*/ 12 w 16"/>
                <a:gd name="T5" fmla="*/ 1 h 14"/>
                <a:gd name="T6" fmla="*/ 8 w 16"/>
                <a:gd name="T7" fmla="*/ 0 h 14"/>
                <a:gd name="T8" fmla="*/ 5 w 16"/>
                <a:gd name="T9" fmla="*/ 1 h 14"/>
                <a:gd name="T10" fmla="*/ 0 w 16"/>
                <a:gd name="T11" fmla="*/ 4 h 14"/>
                <a:gd name="T12" fmla="*/ 0 w 16"/>
                <a:gd name="T13" fmla="*/ 8 h 14"/>
                <a:gd name="T14" fmla="*/ 0 w 16"/>
                <a:gd name="T15" fmla="*/ 10 h 14"/>
                <a:gd name="T16" fmla="*/ 5 w 16"/>
                <a:gd name="T17" fmla="*/ 13 h 14"/>
                <a:gd name="T18" fmla="*/ 8 w 16"/>
                <a:gd name="T19" fmla="*/ 14 h 14"/>
                <a:gd name="T20" fmla="*/ 12 w 16"/>
                <a:gd name="T21" fmla="*/ 13 h 14"/>
                <a:gd name="T22" fmla="*/ 16 w 16"/>
                <a:gd name="T23" fmla="*/ 10 h 14"/>
                <a:gd name="T24" fmla="*/ 16 w 16"/>
                <a:gd name="T25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4">
                  <a:moveTo>
                    <a:pt x="16" y="7"/>
                  </a:moveTo>
                  <a:lnTo>
                    <a:pt x="16" y="4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5" y="13"/>
                  </a:lnTo>
                  <a:lnTo>
                    <a:pt x="8" y="14"/>
                  </a:lnTo>
                  <a:lnTo>
                    <a:pt x="12" y="13"/>
                  </a:lnTo>
                  <a:lnTo>
                    <a:pt x="16" y="10"/>
                  </a:lnTo>
                  <a:lnTo>
                    <a:pt x="16" y="8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13" name="Freeform 165">
              <a:extLst>
                <a:ext uri="{FF2B5EF4-FFF2-40B4-BE49-F238E27FC236}">
                  <a16:creationId xmlns:a16="http://schemas.microsoft.com/office/drawing/2014/main" id="{12B23275-FBFA-9327-232E-52F983A72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" y="365"/>
              <a:ext cx="3" cy="3"/>
            </a:xfrm>
            <a:custGeom>
              <a:avLst/>
              <a:gdLst>
                <a:gd name="T0" fmla="*/ 15 w 15"/>
                <a:gd name="T1" fmla="*/ 7 h 15"/>
                <a:gd name="T2" fmla="*/ 14 w 15"/>
                <a:gd name="T3" fmla="*/ 3 h 15"/>
                <a:gd name="T4" fmla="*/ 13 w 15"/>
                <a:gd name="T5" fmla="*/ 1 h 15"/>
                <a:gd name="T6" fmla="*/ 7 w 15"/>
                <a:gd name="T7" fmla="*/ 0 h 15"/>
                <a:gd name="T8" fmla="*/ 5 w 15"/>
                <a:gd name="T9" fmla="*/ 1 h 15"/>
                <a:gd name="T10" fmla="*/ 2 w 15"/>
                <a:gd name="T11" fmla="*/ 3 h 15"/>
                <a:gd name="T12" fmla="*/ 0 w 15"/>
                <a:gd name="T13" fmla="*/ 7 h 15"/>
                <a:gd name="T14" fmla="*/ 2 w 15"/>
                <a:gd name="T15" fmla="*/ 10 h 15"/>
                <a:gd name="T16" fmla="*/ 5 w 15"/>
                <a:gd name="T17" fmla="*/ 13 h 15"/>
                <a:gd name="T18" fmla="*/ 7 w 15"/>
                <a:gd name="T19" fmla="*/ 15 h 15"/>
                <a:gd name="T20" fmla="*/ 13 w 15"/>
                <a:gd name="T21" fmla="*/ 13 h 15"/>
                <a:gd name="T22" fmla="*/ 14 w 15"/>
                <a:gd name="T23" fmla="*/ 10 h 15"/>
                <a:gd name="T24" fmla="*/ 15 w 15"/>
                <a:gd name="T25" fmla="*/ 7 h 15"/>
                <a:gd name="T26" fmla="*/ 15 w 15"/>
                <a:gd name="T27" fmla="*/ 7 h 15"/>
                <a:gd name="T28" fmla="*/ 15 w 15"/>
                <a:gd name="T2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lnTo>
                    <a:pt x="14" y="3"/>
                  </a:lnTo>
                  <a:lnTo>
                    <a:pt x="13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13"/>
                  </a:lnTo>
                  <a:lnTo>
                    <a:pt x="7" y="15"/>
                  </a:lnTo>
                  <a:lnTo>
                    <a:pt x="13" y="13"/>
                  </a:lnTo>
                  <a:lnTo>
                    <a:pt x="14" y="10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14" name="Freeform 166">
              <a:extLst>
                <a:ext uri="{FF2B5EF4-FFF2-40B4-BE49-F238E27FC236}">
                  <a16:creationId xmlns:a16="http://schemas.microsoft.com/office/drawing/2014/main" id="{A0645BC8-CC43-3C54-5694-7BE302DFF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" y="365"/>
              <a:ext cx="3" cy="3"/>
            </a:xfrm>
            <a:custGeom>
              <a:avLst/>
              <a:gdLst>
                <a:gd name="T0" fmla="*/ 15 w 15"/>
                <a:gd name="T1" fmla="*/ 7 h 15"/>
                <a:gd name="T2" fmla="*/ 14 w 15"/>
                <a:gd name="T3" fmla="*/ 3 h 15"/>
                <a:gd name="T4" fmla="*/ 13 w 15"/>
                <a:gd name="T5" fmla="*/ 1 h 15"/>
                <a:gd name="T6" fmla="*/ 7 w 15"/>
                <a:gd name="T7" fmla="*/ 0 h 15"/>
                <a:gd name="T8" fmla="*/ 5 w 15"/>
                <a:gd name="T9" fmla="*/ 1 h 15"/>
                <a:gd name="T10" fmla="*/ 2 w 15"/>
                <a:gd name="T11" fmla="*/ 3 h 15"/>
                <a:gd name="T12" fmla="*/ 0 w 15"/>
                <a:gd name="T13" fmla="*/ 7 h 15"/>
                <a:gd name="T14" fmla="*/ 2 w 15"/>
                <a:gd name="T15" fmla="*/ 10 h 15"/>
                <a:gd name="T16" fmla="*/ 5 w 15"/>
                <a:gd name="T17" fmla="*/ 13 h 15"/>
                <a:gd name="T18" fmla="*/ 7 w 15"/>
                <a:gd name="T19" fmla="*/ 15 h 15"/>
                <a:gd name="T20" fmla="*/ 13 w 15"/>
                <a:gd name="T21" fmla="*/ 13 h 15"/>
                <a:gd name="T22" fmla="*/ 14 w 15"/>
                <a:gd name="T23" fmla="*/ 10 h 15"/>
                <a:gd name="T24" fmla="*/ 15 w 15"/>
                <a:gd name="T2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lnTo>
                    <a:pt x="14" y="3"/>
                  </a:lnTo>
                  <a:lnTo>
                    <a:pt x="13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13"/>
                  </a:lnTo>
                  <a:lnTo>
                    <a:pt x="7" y="15"/>
                  </a:lnTo>
                  <a:lnTo>
                    <a:pt x="13" y="13"/>
                  </a:lnTo>
                  <a:lnTo>
                    <a:pt x="14" y="10"/>
                  </a:lnTo>
                  <a:lnTo>
                    <a:pt x="15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15" name="Freeform 167">
              <a:extLst>
                <a:ext uri="{FF2B5EF4-FFF2-40B4-BE49-F238E27FC236}">
                  <a16:creationId xmlns:a16="http://schemas.microsoft.com/office/drawing/2014/main" id="{EC3C34A8-DB20-05BA-8E79-EE5A35F6D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365"/>
              <a:ext cx="3" cy="3"/>
            </a:xfrm>
            <a:custGeom>
              <a:avLst/>
              <a:gdLst>
                <a:gd name="T0" fmla="*/ 16 w 16"/>
                <a:gd name="T1" fmla="*/ 7 h 15"/>
                <a:gd name="T2" fmla="*/ 16 w 16"/>
                <a:gd name="T3" fmla="*/ 3 h 15"/>
                <a:gd name="T4" fmla="*/ 12 w 16"/>
                <a:gd name="T5" fmla="*/ 1 h 15"/>
                <a:gd name="T6" fmla="*/ 8 w 16"/>
                <a:gd name="T7" fmla="*/ 0 h 15"/>
                <a:gd name="T8" fmla="*/ 5 w 16"/>
                <a:gd name="T9" fmla="*/ 1 h 15"/>
                <a:gd name="T10" fmla="*/ 0 w 16"/>
                <a:gd name="T11" fmla="*/ 3 h 15"/>
                <a:gd name="T12" fmla="*/ 0 w 16"/>
                <a:gd name="T13" fmla="*/ 7 h 15"/>
                <a:gd name="T14" fmla="*/ 0 w 16"/>
                <a:gd name="T15" fmla="*/ 10 h 15"/>
                <a:gd name="T16" fmla="*/ 5 w 16"/>
                <a:gd name="T17" fmla="*/ 13 h 15"/>
                <a:gd name="T18" fmla="*/ 8 w 16"/>
                <a:gd name="T19" fmla="*/ 15 h 15"/>
                <a:gd name="T20" fmla="*/ 12 w 16"/>
                <a:gd name="T21" fmla="*/ 13 h 15"/>
                <a:gd name="T22" fmla="*/ 16 w 16"/>
                <a:gd name="T23" fmla="*/ 10 h 15"/>
                <a:gd name="T24" fmla="*/ 16 w 16"/>
                <a:gd name="T25" fmla="*/ 7 h 15"/>
                <a:gd name="T26" fmla="*/ 16 w 16"/>
                <a:gd name="T2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5">
                  <a:moveTo>
                    <a:pt x="16" y="7"/>
                  </a:moveTo>
                  <a:lnTo>
                    <a:pt x="16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5" y="13"/>
                  </a:lnTo>
                  <a:lnTo>
                    <a:pt x="8" y="15"/>
                  </a:lnTo>
                  <a:lnTo>
                    <a:pt x="12" y="13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16" name="Freeform 168">
              <a:extLst>
                <a:ext uri="{FF2B5EF4-FFF2-40B4-BE49-F238E27FC236}">
                  <a16:creationId xmlns:a16="http://schemas.microsoft.com/office/drawing/2014/main" id="{A8511AD7-135A-DD3B-5207-7C2714B37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365"/>
              <a:ext cx="3" cy="3"/>
            </a:xfrm>
            <a:custGeom>
              <a:avLst/>
              <a:gdLst>
                <a:gd name="T0" fmla="*/ 16 w 16"/>
                <a:gd name="T1" fmla="*/ 7 h 15"/>
                <a:gd name="T2" fmla="*/ 16 w 16"/>
                <a:gd name="T3" fmla="*/ 3 h 15"/>
                <a:gd name="T4" fmla="*/ 12 w 16"/>
                <a:gd name="T5" fmla="*/ 1 h 15"/>
                <a:gd name="T6" fmla="*/ 8 w 16"/>
                <a:gd name="T7" fmla="*/ 0 h 15"/>
                <a:gd name="T8" fmla="*/ 5 w 16"/>
                <a:gd name="T9" fmla="*/ 1 h 15"/>
                <a:gd name="T10" fmla="*/ 0 w 16"/>
                <a:gd name="T11" fmla="*/ 3 h 15"/>
                <a:gd name="T12" fmla="*/ 0 w 16"/>
                <a:gd name="T13" fmla="*/ 7 h 15"/>
                <a:gd name="T14" fmla="*/ 0 w 16"/>
                <a:gd name="T15" fmla="*/ 10 h 15"/>
                <a:gd name="T16" fmla="*/ 5 w 16"/>
                <a:gd name="T17" fmla="*/ 13 h 15"/>
                <a:gd name="T18" fmla="*/ 8 w 16"/>
                <a:gd name="T19" fmla="*/ 15 h 15"/>
                <a:gd name="T20" fmla="*/ 12 w 16"/>
                <a:gd name="T21" fmla="*/ 13 h 15"/>
                <a:gd name="T22" fmla="*/ 16 w 16"/>
                <a:gd name="T23" fmla="*/ 10 h 15"/>
                <a:gd name="T24" fmla="*/ 16 w 16"/>
                <a:gd name="T2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5">
                  <a:moveTo>
                    <a:pt x="16" y="7"/>
                  </a:moveTo>
                  <a:lnTo>
                    <a:pt x="16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5" y="13"/>
                  </a:lnTo>
                  <a:lnTo>
                    <a:pt x="8" y="15"/>
                  </a:lnTo>
                  <a:lnTo>
                    <a:pt x="12" y="13"/>
                  </a:lnTo>
                  <a:lnTo>
                    <a:pt x="16" y="10"/>
                  </a:lnTo>
                  <a:lnTo>
                    <a:pt x="16" y="7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17" name="Freeform 169">
              <a:extLst>
                <a:ext uri="{FF2B5EF4-FFF2-40B4-BE49-F238E27FC236}">
                  <a16:creationId xmlns:a16="http://schemas.microsoft.com/office/drawing/2014/main" id="{0E1C74FF-4C50-2678-A8E9-A0ABF120D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" y="337"/>
              <a:ext cx="14" cy="5"/>
            </a:xfrm>
            <a:custGeom>
              <a:avLst/>
              <a:gdLst>
                <a:gd name="T0" fmla="*/ 5 w 68"/>
                <a:gd name="T1" fmla="*/ 0 h 24"/>
                <a:gd name="T2" fmla="*/ 64 w 68"/>
                <a:gd name="T3" fmla="*/ 0 h 24"/>
                <a:gd name="T4" fmla="*/ 68 w 68"/>
                <a:gd name="T5" fmla="*/ 24 h 24"/>
                <a:gd name="T6" fmla="*/ 47 w 68"/>
                <a:gd name="T7" fmla="*/ 24 h 24"/>
                <a:gd name="T8" fmla="*/ 47 w 68"/>
                <a:gd name="T9" fmla="*/ 21 h 24"/>
                <a:gd name="T10" fmla="*/ 44 w 68"/>
                <a:gd name="T11" fmla="*/ 17 h 24"/>
                <a:gd name="T12" fmla="*/ 42 w 68"/>
                <a:gd name="T13" fmla="*/ 14 h 24"/>
                <a:gd name="T14" fmla="*/ 41 w 68"/>
                <a:gd name="T15" fmla="*/ 12 h 24"/>
                <a:gd name="T16" fmla="*/ 36 w 68"/>
                <a:gd name="T17" fmla="*/ 12 h 24"/>
                <a:gd name="T18" fmla="*/ 33 w 68"/>
                <a:gd name="T19" fmla="*/ 9 h 24"/>
                <a:gd name="T20" fmla="*/ 32 w 68"/>
                <a:gd name="T21" fmla="*/ 12 h 24"/>
                <a:gd name="T22" fmla="*/ 28 w 68"/>
                <a:gd name="T23" fmla="*/ 12 h 24"/>
                <a:gd name="T24" fmla="*/ 27 w 68"/>
                <a:gd name="T25" fmla="*/ 12 h 24"/>
                <a:gd name="T26" fmla="*/ 27 w 68"/>
                <a:gd name="T27" fmla="*/ 12 h 24"/>
                <a:gd name="T28" fmla="*/ 25 w 68"/>
                <a:gd name="T29" fmla="*/ 15 h 24"/>
                <a:gd name="T30" fmla="*/ 21 w 68"/>
                <a:gd name="T31" fmla="*/ 17 h 24"/>
                <a:gd name="T32" fmla="*/ 20 w 68"/>
                <a:gd name="T33" fmla="*/ 24 h 24"/>
                <a:gd name="T34" fmla="*/ 20 w 68"/>
                <a:gd name="T35" fmla="*/ 24 h 24"/>
                <a:gd name="T36" fmla="*/ 20 w 68"/>
                <a:gd name="T37" fmla="*/ 24 h 24"/>
                <a:gd name="T38" fmla="*/ 0 w 68"/>
                <a:gd name="T39" fmla="*/ 24 h 24"/>
                <a:gd name="T40" fmla="*/ 5 w 68"/>
                <a:gd name="T41" fmla="*/ 0 h 24"/>
                <a:gd name="T42" fmla="*/ 5 w 68"/>
                <a:gd name="T43" fmla="*/ 0 h 24"/>
                <a:gd name="T44" fmla="*/ 5 w 68"/>
                <a:gd name="T4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" h="24">
                  <a:moveTo>
                    <a:pt x="5" y="0"/>
                  </a:moveTo>
                  <a:lnTo>
                    <a:pt x="64" y="0"/>
                  </a:lnTo>
                  <a:lnTo>
                    <a:pt x="68" y="24"/>
                  </a:lnTo>
                  <a:lnTo>
                    <a:pt x="47" y="24"/>
                  </a:lnTo>
                  <a:lnTo>
                    <a:pt x="47" y="21"/>
                  </a:lnTo>
                  <a:lnTo>
                    <a:pt x="44" y="17"/>
                  </a:lnTo>
                  <a:lnTo>
                    <a:pt x="42" y="14"/>
                  </a:lnTo>
                  <a:lnTo>
                    <a:pt x="41" y="12"/>
                  </a:lnTo>
                  <a:lnTo>
                    <a:pt x="36" y="12"/>
                  </a:lnTo>
                  <a:lnTo>
                    <a:pt x="33" y="9"/>
                  </a:lnTo>
                  <a:lnTo>
                    <a:pt x="32" y="12"/>
                  </a:lnTo>
                  <a:lnTo>
                    <a:pt x="28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5" y="15"/>
                  </a:lnTo>
                  <a:lnTo>
                    <a:pt x="21" y="17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0" y="24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18" name="Freeform 170">
              <a:extLst>
                <a:ext uri="{FF2B5EF4-FFF2-40B4-BE49-F238E27FC236}">
                  <a16:creationId xmlns:a16="http://schemas.microsoft.com/office/drawing/2014/main" id="{B9727882-7576-D34A-E961-2AEE24107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" y="337"/>
              <a:ext cx="14" cy="5"/>
            </a:xfrm>
            <a:custGeom>
              <a:avLst/>
              <a:gdLst>
                <a:gd name="T0" fmla="*/ 5 w 68"/>
                <a:gd name="T1" fmla="*/ 0 h 24"/>
                <a:gd name="T2" fmla="*/ 64 w 68"/>
                <a:gd name="T3" fmla="*/ 0 h 24"/>
                <a:gd name="T4" fmla="*/ 68 w 68"/>
                <a:gd name="T5" fmla="*/ 24 h 24"/>
                <a:gd name="T6" fmla="*/ 47 w 68"/>
                <a:gd name="T7" fmla="*/ 24 h 24"/>
                <a:gd name="T8" fmla="*/ 47 w 68"/>
                <a:gd name="T9" fmla="*/ 21 h 24"/>
                <a:gd name="T10" fmla="*/ 44 w 68"/>
                <a:gd name="T11" fmla="*/ 17 h 24"/>
                <a:gd name="T12" fmla="*/ 42 w 68"/>
                <a:gd name="T13" fmla="*/ 14 h 24"/>
                <a:gd name="T14" fmla="*/ 41 w 68"/>
                <a:gd name="T15" fmla="*/ 12 h 24"/>
                <a:gd name="T16" fmla="*/ 36 w 68"/>
                <a:gd name="T17" fmla="*/ 12 h 24"/>
                <a:gd name="T18" fmla="*/ 33 w 68"/>
                <a:gd name="T19" fmla="*/ 9 h 24"/>
                <a:gd name="T20" fmla="*/ 32 w 68"/>
                <a:gd name="T21" fmla="*/ 12 h 24"/>
                <a:gd name="T22" fmla="*/ 28 w 68"/>
                <a:gd name="T23" fmla="*/ 12 h 24"/>
                <a:gd name="T24" fmla="*/ 27 w 68"/>
                <a:gd name="T25" fmla="*/ 12 h 24"/>
                <a:gd name="T26" fmla="*/ 27 w 68"/>
                <a:gd name="T27" fmla="*/ 12 h 24"/>
                <a:gd name="T28" fmla="*/ 25 w 68"/>
                <a:gd name="T29" fmla="*/ 15 h 24"/>
                <a:gd name="T30" fmla="*/ 21 w 68"/>
                <a:gd name="T31" fmla="*/ 17 h 24"/>
                <a:gd name="T32" fmla="*/ 20 w 68"/>
                <a:gd name="T33" fmla="*/ 24 h 24"/>
                <a:gd name="T34" fmla="*/ 20 w 68"/>
                <a:gd name="T35" fmla="*/ 24 h 24"/>
                <a:gd name="T36" fmla="*/ 20 w 68"/>
                <a:gd name="T37" fmla="*/ 24 h 24"/>
                <a:gd name="T38" fmla="*/ 0 w 68"/>
                <a:gd name="T39" fmla="*/ 24 h 24"/>
                <a:gd name="T40" fmla="*/ 5 w 68"/>
                <a:gd name="T41" fmla="*/ 0 h 24"/>
                <a:gd name="T42" fmla="*/ 5 w 68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24">
                  <a:moveTo>
                    <a:pt x="5" y="0"/>
                  </a:moveTo>
                  <a:lnTo>
                    <a:pt x="64" y="0"/>
                  </a:lnTo>
                  <a:lnTo>
                    <a:pt x="68" y="24"/>
                  </a:lnTo>
                  <a:lnTo>
                    <a:pt x="47" y="24"/>
                  </a:lnTo>
                  <a:lnTo>
                    <a:pt x="47" y="21"/>
                  </a:lnTo>
                  <a:lnTo>
                    <a:pt x="44" y="17"/>
                  </a:lnTo>
                  <a:lnTo>
                    <a:pt x="42" y="14"/>
                  </a:lnTo>
                  <a:lnTo>
                    <a:pt x="41" y="12"/>
                  </a:lnTo>
                  <a:lnTo>
                    <a:pt x="36" y="12"/>
                  </a:lnTo>
                  <a:lnTo>
                    <a:pt x="33" y="9"/>
                  </a:lnTo>
                  <a:lnTo>
                    <a:pt x="32" y="12"/>
                  </a:lnTo>
                  <a:lnTo>
                    <a:pt x="28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5" y="15"/>
                  </a:lnTo>
                  <a:lnTo>
                    <a:pt x="21" y="17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0" y="24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19" name="Freeform 171">
              <a:extLst>
                <a:ext uri="{FF2B5EF4-FFF2-40B4-BE49-F238E27FC236}">
                  <a16:creationId xmlns:a16="http://schemas.microsoft.com/office/drawing/2014/main" id="{F77DE01E-6FFA-2F46-9F29-B0F00B575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" y="342"/>
              <a:ext cx="14" cy="2"/>
            </a:xfrm>
            <a:custGeom>
              <a:avLst/>
              <a:gdLst>
                <a:gd name="T0" fmla="*/ 69 w 72"/>
                <a:gd name="T1" fmla="*/ 0 h 12"/>
                <a:gd name="T2" fmla="*/ 72 w 72"/>
                <a:gd name="T3" fmla="*/ 1 h 12"/>
                <a:gd name="T4" fmla="*/ 72 w 72"/>
                <a:gd name="T5" fmla="*/ 12 h 12"/>
                <a:gd name="T6" fmla="*/ 0 w 72"/>
                <a:gd name="T7" fmla="*/ 12 h 12"/>
                <a:gd name="T8" fmla="*/ 0 w 72"/>
                <a:gd name="T9" fmla="*/ 1 h 12"/>
                <a:gd name="T10" fmla="*/ 3 w 72"/>
                <a:gd name="T11" fmla="*/ 1 h 12"/>
                <a:gd name="T12" fmla="*/ 69 w 72"/>
                <a:gd name="T13" fmla="*/ 1 h 12"/>
                <a:gd name="T14" fmla="*/ 69 w 72"/>
                <a:gd name="T15" fmla="*/ 1 h 12"/>
                <a:gd name="T16" fmla="*/ 69 w 7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2">
                  <a:moveTo>
                    <a:pt x="69" y="0"/>
                  </a:moveTo>
                  <a:lnTo>
                    <a:pt x="72" y="1"/>
                  </a:lnTo>
                  <a:lnTo>
                    <a:pt x="72" y="12"/>
                  </a:lnTo>
                  <a:lnTo>
                    <a:pt x="0" y="12"/>
                  </a:lnTo>
                  <a:lnTo>
                    <a:pt x="0" y="1"/>
                  </a:lnTo>
                  <a:lnTo>
                    <a:pt x="3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20" name="Freeform 172">
              <a:extLst>
                <a:ext uri="{FF2B5EF4-FFF2-40B4-BE49-F238E27FC236}">
                  <a16:creationId xmlns:a16="http://schemas.microsoft.com/office/drawing/2014/main" id="{AFD448E7-B4BE-33B2-64A1-497ED02C6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" y="342"/>
              <a:ext cx="14" cy="2"/>
            </a:xfrm>
            <a:custGeom>
              <a:avLst/>
              <a:gdLst>
                <a:gd name="T0" fmla="*/ 69 w 72"/>
                <a:gd name="T1" fmla="*/ 0 h 12"/>
                <a:gd name="T2" fmla="*/ 72 w 72"/>
                <a:gd name="T3" fmla="*/ 1 h 12"/>
                <a:gd name="T4" fmla="*/ 72 w 72"/>
                <a:gd name="T5" fmla="*/ 12 h 12"/>
                <a:gd name="T6" fmla="*/ 0 w 72"/>
                <a:gd name="T7" fmla="*/ 12 h 12"/>
                <a:gd name="T8" fmla="*/ 0 w 72"/>
                <a:gd name="T9" fmla="*/ 1 h 12"/>
                <a:gd name="T10" fmla="*/ 3 w 72"/>
                <a:gd name="T11" fmla="*/ 1 h 12"/>
                <a:gd name="T12" fmla="*/ 69 w 72"/>
                <a:gd name="T13" fmla="*/ 1 h 12"/>
                <a:gd name="T14" fmla="*/ 69 w 72"/>
                <a:gd name="T1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2">
                  <a:moveTo>
                    <a:pt x="69" y="0"/>
                  </a:moveTo>
                  <a:lnTo>
                    <a:pt x="72" y="1"/>
                  </a:lnTo>
                  <a:lnTo>
                    <a:pt x="72" y="12"/>
                  </a:lnTo>
                  <a:lnTo>
                    <a:pt x="0" y="12"/>
                  </a:lnTo>
                  <a:lnTo>
                    <a:pt x="0" y="1"/>
                  </a:lnTo>
                  <a:lnTo>
                    <a:pt x="3" y="1"/>
                  </a:lnTo>
                  <a:lnTo>
                    <a:pt x="69" y="1"/>
                  </a:lnTo>
                  <a:lnTo>
                    <a:pt x="69" y="1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21" name="Freeform 173">
              <a:extLst>
                <a:ext uri="{FF2B5EF4-FFF2-40B4-BE49-F238E27FC236}">
                  <a16:creationId xmlns:a16="http://schemas.microsoft.com/office/drawing/2014/main" id="{B46C706E-A4F9-FE5E-B0D3-7BE9E12B8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" y="328"/>
              <a:ext cx="13" cy="7"/>
            </a:xfrm>
            <a:custGeom>
              <a:avLst/>
              <a:gdLst>
                <a:gd name="T0" fmla="*/ 0 w 65"/>
                <a:gd name="T1" fmla="*/ 4 h 33"/>
                <a:gd name="T2" fmla="*/ 12 w 65"/>
                <a:gd name="T3" fmla="*/ 4 h 33"/>
                <a:gd name="T4" fmla="*/ 17 w 65"/>
                <a:gd name="T5" fmla="*/ 25 h 33"/>
                <a:gd name="T6" fmla="*/ 26 w 65"/>
                <a:gd name="T7" fmla="*/ 25 h 33"/>
                <a:gd name="T8" fmla="*/ 22 w 65"/>
                <a:gd name="T9" fmla="*/ 0 h 33"/>
                <a:gd name="T10" fmla="*/ 44 w 65"/>
                <a:gd name="T11" fmla="*/ 0 h 33"/>
                <a:gd name="T12" fmla="*/ 40 w 65"/>
                <a:gd name="T13" fmla="*/ 25 h 33"/>
                <a:gd name="T14" fmla="*/ 50 w 65"/>
                <a:gd name="T15" fmla="*/ 25 h 33"/>
                <a:gd name="T16" fmla="*/ 55 w 65"/>
                <a:gd name="T17" fmla="*/ 4 h 33"/>
                <a:gd name="T18" fmla="*/ 65 w 65"/>
                <a:gd name="T19" fmla="*/ 4 h 33"/>
                <a:gd name="T20" fmla="*/ 63 w 65"/>
                <a:gd name="T21" fmla="*/ 33 h 33"/>
                <a:gd name="T22" fmla="*/ 4 w 65"/>
                <a:gd name="T23" fmla="*/ 33 h 33"/>
                <a:gd name="T24" fmla="*/ 1 w 65"/>
                <a:gd name="T25" fmla="*/ 4 h 33"/>
                <a:gd name="T26" fmla="*/ 1 w 65"/>
                <a:gd name="T27" fmla="*/ 4 h 33"/>
                <a:gd name="T28" fmla="*/ 0 w 65"/>
                <a:gd name="T2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33">
                  <a:moveTo>
                    <a:pt x="0" y="4"/>
                  </a:moveTo>
                  <a:lnTo>
                    <a:pt x="12" y="4"/>
                  </a:lnTo>
                  <a:lnTo>
                    <a:pt x="17" y="25"/>
                  </a:lnTo>
                  <a:lnTo>
                    <a:pt x="26" y="25"/>
                  </a:lnTo>
                  <a:lnTo>
                    <a:pt x="22" y="0"/>
                  </a:lnTo>
                  <a:lnTo>
                    <a:pt x="44" y="0"/>
                  </a:lnTo>
                  <a:lnTo>
                    <a:pt x="40" y="25"/>
                  </a:lnTo>
                  <a:lnTo>
                    <a:pt x="50" y="25"/>
                  </a:lnTo>
                  <a:lnTo>
                    <a:pt x="55" y="4"/>
                  </a:lnTo>
                  <a:lnTo>
                    <a:pt x="65" y="4"/>
                  </a:lnTo>
                  <a:lnTo>
                    <a:pt x="63" y="33"/>
                  </a:lnTo>
                  <a:lnTo>
                    <a:pt x="4" y="33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22" name="Freeform 174">
              <a:extLst>
                <a:ext uri="{FF2B5EF4-FFF2-40B4-BE49-F238E27FC236}">
                  <a16:creationId xmlns:a16="http://schemas.microsoft.com/office/drawing/2014/main" id="{0524A9C8-7117-A60B-25B1-87C27614B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" y="328"/>
              <a:ext cx="13" cy="7"/>
            </a:xfrm>
            <a:custGeom>
              <a:avLst/>
              <a:gdLst>
                <a:gd name="T0" fmla="*/ 0 w 65"/>
                <a:gd name="T1" fmla="*/ 4 h 33"/>
                <a:gd name="T2" fmla="*/ 12 w 65"/>
                <a:gd name="T3" fmla="*/ 4 h 33"/>
                <a:gd name="T4" fmla="*/ 17 w 65"/>
                <a:gd name="T5" fmla="*/ 25 h 33"/>
                <a:gd name="T6" fmla="*/ 26 w 65"/>
                <a:gd name="T7" fmla="*/ 25 h 33"/>
                <a:gd name="T8" fmla="*/ 22 w 65"/>
                <a:gd name="T9" fmla="*/ 0 h 33"/>
                <a:gd name="T10" fmla="*/ 44 w 65"/>
                <a:gd name="T11" fmla="*/ 0 h 33"/>
                <a:gd name="T12" fmla="*/ 40 w 65"/>
                <a:gd name="T13" fmla="*/ 25 h 33"/>
                <a:gd name="T14" fmla="*/ 50 w 65"/>
                <a:gd name="T15" fmla="*/ 25 h 33"/>
                <a:gd name="T16" fmla="*/ 55 w 65"/>
                <a:gd name="T17" fmla="*/ 4 h 33"/>
                <a:gd name="T18" fmla="*/ 65 w 65"/>
                <a:gd name="T19" fmla="*/ 4 h 33"/>
                <a:gd name="T20" fmla="*/ 63 w 65"/>
                <a:gd name="T21" fmla="*/ 33 h 33"/>
                <a:gd name="T22" fmla="*/ 4 w 65"/>
                <a:gd name="T23" fmla="*/ 33 h 33"/>
                <a:gd name="T24" fmla="*/ 1 w 65"/>
                <a:gd name="T25" fmla="*/ 4 h 33"/>
                <a:gd name="T26" fmla="*/ 1 w 65"/>
                <a:gd name="T2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33">
                  <a:moveTo>
                    <a:pt x="0" y="4"/>
                  </a:moveTo>
                  <a:lnTo>
                    <a:pt x="12" y="4"/>
                  </a:lnTo>
                  <a:lnTo>
                    <a:pt x="17" y="25"/>
                  </a:lnTo>
                  <a:lnTo>
                    <a:pt x="26" y="25"/>
                  </a:lnTo>
                  <a:lnTo>
                    <a:pt x="22" y="0"/>
                  </a:lnTo>
                  <a:lnTo>
                    <a:pt x="44" y="0"/>
                  </a:lnTo>
                  <a:lnTo>
                    <a:pt x="40" y="25"/>
                  </a:lnTo>
                  <a:lnTo>
                    <a:pt x="50" y="25"/>
                  </a:lnTo>
                  <a:lnTo>
                    <a:pt x="55" y="4"/>
                  </a:lnTo>
                  <a:lnTo>
                    <a:pt x="65" y="4"/>
                  </a:lnTo>
                  <a:lnTo>
                    <a:pt x="63" y="33"/>
                  </a:lnTo>
                  <a:lnTo>
                    <a:pt x="4" y="33"/>
                  </a:lnTo>
                  <a:lnTo>
                    <a:pt x="1" y="4"/>
                  </a:lnTo>
                  <a:lnTo>
                    <a:pt x="1" y="4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23" name="Freeform 175">
              <a:extLst>
                <a:ext uri="{FF2B5EF4-FFF2-40B4-BE49-F238E27FC236}">
                  <a16:creationId xmlns:a16="http://schemas.microsoft.com/office/drawing/2014/main" id="{99B81124-8773-56B9-A2EB-29F51D481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" y="335"/>
              <a:ext cx="13" cy="2"/>
            </a:xfrm>
            <a:custGeom>
              <a:avLst/>
              <a:gdLst>
                <a:gd name="T0" fmla="*/ 64 w 64"/>
                <a:gd name="T1" fmla="*/ 0 h 13"/>
                <a:gd name="T2" fmla="*/ 64 w 64"/>
                <a:gd name="T3" fmla="*/ 13 h 13"/>
                <a:gd name="T4" fmla="*/ 0 w 64"/>
                <a:gd name="T5" fmla="*/ 13 h 13"/>
                <a:gd name="T6" fmla="*/ 0 w 64"/>
                <a:gd name="T7" fmla="*/ 1 h 13"/>
                <a:gd name="T8" fmla="*/ 64 w 64"/>
                <a:gd name="T9" fmla="*/ 1 h 13"/>
                <a:gd name="T10" fmla="*/ 64 w 64"/>
                <a:gd name="T11" fmla="*/ 1 h 13"/>
                <a:gd name="T12" fmla="*/ 64 w 64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3">
                  <a:moveTo>
                    <a:pt x="64" y="0"/>
                  </a:moveTo>
                  <a:lnTo>
                    <a:pt x="64" y="13"/>
                  </a:lnTo>
                  <a:lnTo>
                    <a:pt x="0" y="13"/>
                  </a:lnTo>
                  <a:lnTo>
                    <a:pt x="0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24" name="Freeform 176">
              <a:extLst>
                <a:ext uri="{FF2B5EF4-FFF2-40B4-BE49-F238E27FC236}">
                  <a16:creationId xmlns:a16="http://schemas.microsoft.com/office/drawing/2014/main" id="{016573CB-2161-A285-C268-F896A1C4E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" y="335"/>
              <a:ext cx="13" cy="2"/>
            </a:xfrm>
            <a:custGeom>
              <a:avLst/>
              <a:gdLst>
                <a:gd name="T0" fmla="*/ 64 w 64"/>
                <a:gd name="T1" fmla="*/ 0 h 13"/>
                <a:gd name="T2" fmla="*/ 64 w 64"/>
                <a:gd name="T3" fmla="*/ 13 h 13"/>
                <a:gd name="T4" fmla="*/ 0 w 64"/>
                <a:gd name="T5" fmla="*/ 13 h 13"/>
                <a:gd name="T6" fmla="*/ 0 w 64"/>
                <a:gd name="T7" fmla="*/ 1 h 13"/>
                <a:gd name="T8" fmla="*/ 64 w 64"/>
                <a:gd name="T9" fmla="*/ 1 h 13"/>
                <a:gd name="T10" fmla="*/ 64 w 64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13">
                  <a:moveTo>
                    <a:pt x="64" y="0"/>
                  </a:moveTo>
                  <a:lnTo>
                    <a:pt x="64" y="13"/>
                  </a:lnTo>
                  <a:lnTo>
                    <a:pt x="0" y="13"/>
                  </a:lnTo>
                  <a:lnTo>
                    <a:pt x="0" y="1"/>
                  </a:lnTo>
                  <a:lnTo>
                    <a:pt x="64" y="1"/>
                  </a:lnTo>
                  <a:lnTo>
                    <a:pt x="64" y="1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25" name="Freeform 177">
              <a:extLst>
                <a:ext uri="{FF2B5EF4-FFF2-40B4-BE49-F238E27FC236}">
                  <a16:creationId xmlns:a16="http://schemas.microsoft.com/office/drawing/2014/main" id="{9CB9B17B-07B6-A51C-896E-A8D5FB094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" y="291"/>
              <a:ext cx="14" cy="5"/>
            </a:xfrm>
            <a:custGeom>
              <a:avLst/>
              <a:gdLst>
                <a:gd name="T0" fmla="*/ 5 w 68"/>
                <a:gd name="T1" fmla="*/ 0 h 23"/>
                <a:gd name="T2" fmla="*/ 64 w 68"/>
                <a:gd name="T3" fmla="*/ 0 h 23"/>
                <a:gd name="T4" fmla="*/ 68 w 68"/>
                <a:gd name="T5" fmla="*/ 23 h 23"/>
                <a:gd name="T6" fmla="*/ 47 w 68"/>
                <a:gd name="T7" fmla="*/ 23 h 23"/>
                <a:gd name="T8" fmla="*/ 47 w 68"/>
                <a:gd name="T9" fmla="*/ 22 h 23"/>
                <a:gd name="T10" fmla="*/ 47 w 68"/>
                <a:gd name="T11" fmla="*/ 20 h 23"/>
                <a:gd name="T12" fmla="*/ 44 w 68"/>
                <a:gd name="T13" fmla="*/ 16 h 23"/>
                <a:gd name="T14" fmla="*/ 42 w 68"/>
                <a:gd name="T15" fmla="*/ 13 h 23"/>
                <a:gd name="T16" fmla="*/ 41 w 68"/>
                <a:gd name="T17" fmla="*/ 10 h 23"/>
                <a:gd name="T18" fmla="*/ 36 w 68"/>
                <a:gd name="T19" fmla="*/ 10 h 23"/>
                <a:gd name="T20" fmla="*/ 33 w 68"/>
                <a:gd name="T21" fmla="*/ 9 h 23"/>
                <a:gd name="T22" fmla="*/ 32 w 68"/>
                <a:gd name="T23" fmla="*/ 10 h 23"/>
                <a:gd name="T24" fmla="*/ 28 w 68"/>
                <a:gd name="T25" fmla="*/ 10 h 23"/>
                <a:gd name="T26" fmla="*/ 27 w 68"/>
                <a:gd name="T27" fmla="*/ 10 h 23"/>
                <a:gd name="T28" fmla="*/ 27 w 68"/>
                <a:gd name="T29" fmla="*/ 10 h 23"/>
                <a:gd name="T30" fmla="*/ 25 w 68"/>
                <a:gd name="T31" fmla="*/ 15 h 23"/>
                <a:gd name="T32" fmla="*/ 21 w 68"/>
                <a:gd name="T33" fmla="*/ 16 h 23"/>
                <a:gd name="T34" fmla="*/ 20 w 68"/>
                <a:gd name="T35" fmla="*/ 22 h 23"/>
                <a:gd name="T36" fmla="*/ 20 w 68"/>
                <a:gd name="T37" fmla="*/ 23 h 23"/>
                <a:gd name="T38" fmla="*/ 0 w 68"/>
                <a:gd name="T39" fmla="*/ 23 h 23"/>
                <a:gd name="T40" fmla="*/ 5 w 68"/>
                <a:gd name="T41" fmla="*/ 0 h 23"/>
                <a:gd name="T42" fmla="*/ 5 w 68"/>
                <a:gd name="T43" fmla="*/ 0 h 23"/>
                <a:gd name="T44" fmla="*/ 5 w 68"/>
                <a:gd name="T4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" h="23">
                  <a:moveTo>
                    <a:pt x="5" y="0"/>
                  </a:moveTo>
                  <a:lnTo>
                    <a:pt x="64" y="0"/>
                  </a:lnTo>
                  <a:lnTo>
                    <a:pt x="68" y="23"/>
                  </a:lnTo>
                  <a:lnTo>
                    <a:pt x="47" y="23"/>
                  </a:lnTo>
                  <a:lnTo>
                    <a:pt x="47" y="22"/>
                  </a:lnTo>
                  <a:lnTo>
                    <a:pt x="47" y="20"/>
                  </a:lnTo>
                  <a:lnTo>
                    <a:pt x="44" y="16"/>
                  </a:lnTo>
                  <a:lnTo>
                    <a:pt x="42" y="13"/>
                  </a:lnTo>
                  <a:lnTo>
                    <a:pt x="41" y="10"/>
                  </a:lnTo>
                  <a:lnTo>
                    <a:pt x="36" y="10"/>
                  </a:lnTo>
                  <a:lnTo>
                    <a:pt x="33" y="9"/>
                  </a:lnTo>
                  <a:lnTo>
                    <a:pt x="32" y="10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5" y="15"/>
                  </a:lnTo>
                  <a:lnTo>
                    <a:pt x="21" y="16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0" y="23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26" name="Freeform 178">
              <a:extLst>
                <a:ext uri="{FF2B5EF4-FFF2-40B4-BE49-F238E27FC236}">
                  <a16:creationId xmlns:a16="http://schemas.microsoft.com/office/drawing/2014/main" id="{C4849238-CFB0-0D66-7100-349FDB596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" y="291"/>
              <a:ext cx="14" cy="5"/>
            </a:xfrm>
            <a:custGeom>
              <a:avLst/>
              <a:gdLst>
                <a:gd name="T0" fmla="*/ 5 w 68"/>
                <a:gd name="T1" fmla="*/ 0 h 23"/>
                <a:gd name="T2" fmla="*/ 64 w 68"/>
                <a:gd name="T3" fmla="*/ 0 h 23"/>
                <a:gd name="T4" fmla="*/ 68 w 68"/>
                <a:gd name="T5" fmla="*/ 23 h 23"/>
                <a:gd name="T6" fmla="*/ 47 w 68"/>
                <a:gd name="T7" fmla="*/ 23 h 23"/>
                <a:gd name="T8" fmla="*/ 47 w 68"/>
                <a:gd name="T9" fmla="*/ 22 h 23"/>
                <a:gd name="T10" fmla="*/ 47 w 68"/>
                <a:gd name="T11" fmla="*/ 20 h 23"/>
                <a:gd name="T12" fmla="*/ 44 w 68"/>
                <a:gd name="T13" fmla="*/ 16 h 23"/>
                <a:gd name="T14" fmla="*/ 42 w 68"/>
                <a:gd name="T15" fmla="*/ 13 h 23"/>
                <a:gd name="T16" fmla="*/ 41 w 68"/>
                <a:gd name="T17" fmla="*/ 10 h 23"/>
                <a:gd name="T18" fmla="*/ 36 w 68"/>
                <a:gd name="T19" fmla="*/ 10 h 23"/>
                <a:gd name="T20" fmla="*/ 33 w 68"/>
                <a:gd name="T21" fmla="*/ 9 h 23"/>
                <a:gd name="T22" fmla="*/ 32 w 68"/>
                <a:gd name="T23" fmla="*/ 10 h 23"/>
                <a:gd name="T24" fmla="*/ 28 w 68"/>
                <a:gd name="T25" fmla="*/ 10 h 23"/>
                <a:gd name="T26" fmla="*/ 27 w 68"/>
                <a:gd name="T27" fmla="*/ 10 h 23"/>
                <a:gd name="T28" fmla="*/ 27 w 68"/>
                <a:gd name="T29" fmla="*/ 10 h 23"/>
                <a:gd name="T30" fmla="*/ 25 w 68"/>
                <a:gd name="T31" fmla="*/ 15 h 23"/>
                <a:gd name="T32" fmla="*/ 21 w 68"/>
                <a:gd name="T33" fmla="*/ 16 h 23"/>
                <a:gd name="T34" fmla="*/ 20 w 68"/>
                <a:gd name="T35" fmla="*/ 22 h 23"/>
                <a:gd name="T36" fmla="*/ 20 w 68"/>
                <a:gd name="T37" fmla="*/ 23 h 23"/>
                <a:gd name="T38" fmla="*/ 0 w 68"/>
                <a:gd name="T39" fmla="*/ 23 h 23"/>
                <a:gd name="T40" fmla="*/ 5 w 68"/>
                <a:gd name="T41" fmla="*/ 0 h 23"/>
                <a:gd name="T42" fmla="*/ 5 w 68"/>
                <a:gd name="T4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23">
                  <a:moveTo>
                    <a:pt x="5" y="0"/>
                  </a:moveTo>
                  <a:lnTo>
                    <a:pt x="64" y="0"/>
                  </a:lnTo>
                  <a:lnTo>
                    <a:pt x="68" y="23"/>
                  </a:lnTo>
                  <a:lnTo>
                    <a:pt x="47" y="23"/>
                  </a:lnTo>
                  <a:lnTo>
                    <a:pt x="47" y="22"/>
                  </a:lnTo>
                  <a:lnTo>
                    <a:pt x="47" y="20"/>
                  </a:lnTo>
                  <a:lnTo>
                    <a:pt x="44" y="16"/>
                  </a:lnTo>
                  <a:lnTo>
                    <a:pt x="42" y="13"/>
                  </a:lnTo>
                  <a:lnTo>
                    <a:pt x="41" y="10"/>
                  </a:lnTo>
                  <a:lnTo>
                    <a:pt x="36" y="10"/>
                  </a:lnTo>
                  <a:lnTo>
                    <a:pt x="33" y="9"/>
                  </a:lnTo>
                  <a:lnTo>
                    <a:pt x="32" y="10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5" y="15"/>
                  </a:lnTo>
                  <a:lnTo>
                    <a:pt x="21" y="16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0" y="23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27" name="Freeform 179">
              <a:extLst>
                <a:ext uri="{FF2B5EF4-FFF2-40B4-BE49-F238E27FC236}">
                  <a16:creationId xmlns:a16="http://schemas.microsoft.com/office/drawing/2014/main" id="{6E42A479-7152-832D-7448-412D2F19B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" y="296"/>
              <a:ext cx="14" cy="2"/>
            </a:xfrm>
            <a:custGeom>
              <a:avLst/>
              <a:gdLst>
                <a:gd name="T0" fmla="*/ 69 w 72"/>
                <a:gd name="T1" fmla="*/ 0 h 11"/>
                <a:gd name="T2" fmla="*/ 72 w 72"/>
                <a:gd name="T3" fmla="*/ 0 h 11"/>
                <a:gd name="T4" fmla="*/ 72 w 72"/>
                <a:gd name="T5" fmla="*/ 11 h 11"/>
                <a:gd name="T6" fmla="*/ 0 w 72"/>
                <a:gd name="T7" fmla="*/ 11 h 11"/>
                <a:gd name="T8" fmla="*/ 0 w 72"/>
                <a:gd name="T9" fmla="*/ 0 h 11"/>
                <a:gd name="T10" fmla="*/ 3 w 72"/>
                <a:gd name="T11" fmla="*/ 0 h 11"/>
                <a:gd name="T12" fmla="*/ 69 w 72"/>
                <a:gd name="T13" fmla="*/ 0 h 11"/>
                <a:gd name="T14" fmla="*/ 69 w 7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1">
                  <a:moveTo>
                    <a:pt x="69" y="0"/>
                  </a:moveTo>
                  <a:lnTo>
                    <a:pt x="72" y="0"/>
                  </a:lnTo>
                  <a:lnTo>
                    <a:pt x="7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3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28" name="Freeform 180">
              <a:extLst>
                <a:ext uri="{FF2B5EF4-FFF2-40B4-BE49-F238E27FC236}">
                  <a16:creationId xmlns:a16="http://schemas.microsoft.com/office/drawing/2014/main" id="{B20A2FE1-1DE9-BF4C-DA8A-CFC279AEA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" y="296"/>
              <a:ext cx="14" cy="2"/>
            </a:xfrm>
            <a:custGeom>
              <a:avLst/>
              <a:gdLst>
                <a:gd name="T0" fmla="*/ 69 w 72"/>
                <a:gd name="T1" fmla="*/ 0 h 11"/>
                <a:gd name="T2" fmla="*/ 72 w 72"/>
                <a:gd name="T3" fmla="*/ 0 h 11"/>
                <a:gd name="T4" fmla="*/ 72 w 72"/>
                <a:gd name="T5" fmla="*/ 11 h 11"/>
                <a:gd name="T6" fmla="*/ 0 w 72"/>
                <a:gd name="T7" fmla="*/ 11 h 11"/>
                <a:gd name="T8" fmla="*/ 0 w 72"/>
                <a:gd name="T9" fmla="*/ 0 h 11"/>
                <a:gd name="T10" fmla="*/ 3 w 72"/>
                <a:gd name="T11" fmla="*/ 0 h 11"/>
                <a:gd name="T12" fmla="*/ 69 w 72"/>
                <a:gd name="T13" fmla="*/ 0 h 11"/>
                <a:gd name="T14" fmla="*/ 69 w 7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1">
                  <a:moveTo>
                    <a:pt x="69" y="0"/>
                  </a:moveTo>
                  <a:lnTo>
                    <a:pt x="72" y="0"/>
                  </a:lnTo>
                  <a:lnTo>
                    <a:pt x="7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3" y="0"/>
                  </a:lnTo>
                  <a:lnTo>
                    <a:pt x="69" y="0"/>
                  </a:lnTo>
                  <a:lnTo>
                    <a:pt x="69" y="0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29" name="Freeform 181">
              <a:extLst>
                <a:ext uri="{FF2B5EF4-FFF2-40B4-BE49-F238E27FC236}">
                  <a16:creationId xmlns:a16="http://schemas.microsoft.com/office/drawing/2014/main" id="{DE52454C-8D9A-5E7C-5658-F116DDBA3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" y="282"/>
              <a:ext cx="13" cy="7"/>
            </a:xfrm>
            <a:custGeom>
              <a:avLst/>
              <a:gdLst>
                <a:gd name="T0" fmla="*/ 0 w 65"/>
                <a:gd name="T1" fmla="*/ 5 h 34"/>
                <a:gd name="T2" fmla="*/ 12 w 65"/>
                <a:gd name="T3" fmla="*/ 5 h 34"/>
                <a:gd name="T4" fmla="*/ 17 w 65"/>
                <a:gd name="T5" fmla="*/ 24 h 34"/>
                <a:gd name="T6" fmla="*/ 26 w 65"/>
                <a:gd name="T7" fmla="*/ 24 h 34"/>
                <a:gd name="T8" fmla="*/ 22 w 65"/>
                <a:gd name="T9" fmla="*/ 0 h 34"/>
                <a:gd name="T10" fmla="*/ 44 w 65"/>
                <a:gd name="T11" fmla="*/ 0 h 34"/>
                <a:gd name="T12" fmla="*/ 40 w 65"/>
                <a:gd name="T13" fmla="*/ 24 h 34"/>
                <a:gd name="T14" fmla="*/ 50 w 65"/>
                <a:gd name="T15" fmla="*/ 24 h 34"/>
                <a:gd name="T16" fmla="*/ 55 w 65"/>
                <a:gd name="T17" fmla="*/ 5 h 34"/>
                <a:gd name="T18" fmla="*/ 65 w 65"/>
                <a:gd name="T19" fmla="*/ 5 h 34"/>
                <a:gd name="T20" fmla="*/ 63 w 65"/>
                <a:gd name="T21" fmla="*/ 34 h 34"/>
                <a:gd name="T22" fmla="*/ 4 w 65"/>
                <a:gd name="T23" fmla="*/ 34 h 34"/>
                <a:gd name="T24" fmla="*/ 1 w 65"/>
                <a:gd name="T25" fmla="*/ 5 h 34"/>
                <a:gd name="T26" fmla="*/ 1 w 65"/>
                <a:gd name="T27" fmla="*/ 5 h 34"/>
                <a:gd name="T28" fmla="*/ 0 w 65"/>
                <a:gd name="T2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34">
                  <a:moveTo>
                    <a:pt x="0" y="5"/>
                  </a:moveTo>
                  <a:lnTo>
                    <a:pt x="12" y="5"/>
                  </a:lnTo>
                  <a:lnTo>
                    <a:pt x="17" y="24"/>
                  </a:lnTo>
                  <a:lnTo>
                    <a:pt x="26" y="24"/>
                  </a:lnTo>
                  <a:lnTo>
                    <a:pt x="22" y="0"/>
                  </a:lnTo>
                  <a:lnTo>
                    <a:pt x="44" y="0"/>
                  </a:lnTo>
                  <a:lnTo>
                    <a:pt x="40" y="24"/>
                  </a:lnTo>
                  <a:lnTo>
                    <a:pt x="50" y="24"/>
                  </a:lnTo>
                  <a:lnTo>
                    <a:pt x="55" y="5"/>
                  </a:lnTo>
                  <a:lnTo>
                    <a:pt x="65" y="5"/>
                  </a:lnTo>
                  <a:lnTo>
                    <a:pt x="63" y="34"/>
                  </a:lnTo>
                  <a:lnTo>
                    <a:pt x="4" y="3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30" name="Freeform 182">
              <a:extLst>
                <a:ext uri="{FF2B5EF4-FFF2-40B4-BE49-F238E27FC236}">
                  <a16:creationId xmlns:a16="http://schemas.microsoft.com/office/drawing/2014/main" id="{D12ECB1D-C73D-C3AF-380E-D4161AF94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" y="282"/>
              <a:ext cx="13" cy="7"/>
            </a:xfrm>
            <a:custGeom>
              <a:avLst/>
              <a:gdLst>
                <a:gd name="T0" fmla="*/ 0 w 65"/>
                <a:gd name="T1" fmla="*/ 5 h 34"/>
                <a:gd name="T2" fmla="*/ 12 w 65"/>
                <a:gd name="T3" fmla="*/ 5 h 34"/>
                <a:gd name="T4" fmla="*/ 17 w 65"/>
                <a:gd name="T5" fmla="*/ 24 h 34"/>
                <a:gd name="T6" fmla="*/ 26 w 65"/>
                <a:gd name="T7" fmla="*/ 24 h 34"/>
                <a:gd name="T8" fmla="*/ 22 w 65"/>
                <a:gd name="T9" fmla="*/ 0 h 34"/>
                <a:gd name="T10" fmla="*/ 44 w 65"/>
                <a:gd name="T11" fmla="*/ 0 h 34"/>
                <a:gd name="T12" fmla="*/ 40 w 65"/>
                <a:gd name="T13" fmla="*/ 24 h 34"/>
                <a:gd name="T14" fmla="*/ 50 w 65"/>
                <a:gd name="T15" fmla="*/ 24 h 34"/>
                <a:gd name="T16" fmla="*/ 55 w 65"/>
                <a:gd name="T17" fmla="*/ 5 h 34"/>
                <a:gd name="T18" fmla="*/ 65 w 65"/>
                <a:gd name="T19" fmla="*/ 5 h 34"/>
                <a:gd name="T20" fmla="*/ 63 w 65"/>
                <a:gd name="T21" fmla="*/ 34 h 34"/>
                <a:gd name="T22" fmla="*/ 4 w 65"/>
                <a:gd name="T23" fmla="*/ 34 h 34"/>
                <a:gd name="T24" fmla="*/ 1 w 65"/>
                <a:gd name="T25" fmla="*/ 5 h 34"/>
                <a:gd name="T26" fmla="*/ 1 w 65"/>
                <a:gd name="T27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34">
                  <a:moveTo>
                    <a:pt x="0" y="5"/>
                  </a:moveTo>
                  <a:lnTo>
                    <a:pt x="12" y="5"/>
                  </a:lnTo>
                  <a:lnTo>
                    <a:pt x="17" y="24"/>
                  </a:lnTo>
                  <a:lnTo>
                    <a:pt x="26" y="24"/>
                  </a:lnTo>
                  <a:lnTo>
                    <a:pt x="22" y="0"/>
                  </a:lnTo>
                  <a:lnTo>
                    <a:pt x="44" y="0"/>
                  </a:lnTo>
                  <a:lnTo>
                    <a:pt x="40" y="24"/>
                  </a:lnTo>
                  <a:lnTo>
                    <a:pt x="50" y="24"/>
                  </a:lnTo>
                  <a:lnTo>
                    <a:pt x="55" y="5"/>
                  </a:lnTo>
                  <a:lnTo>
                    <a:pt x="65" y="5"/>
                  </a:lnTo>
                  <a:lnTo>
                    <a:pt x="63" y="34"/>
                  </a:lnTo>
                  <a:lnTo>
                    <a:pt x="4" y="34"/>
                  </a:lnTo>
                  <a:lnTo>
                    <a:pt x="1" y="5"/>
                  </a:lnTo>
                  <a:lnTo>
                    <a:pt x="1" y="5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31" name="Freeform 183">
              <a:extLst>
                <a:ext uri="{FF2B5EF4-FFF2-40B4-BE49-F238E27FC236}">
                  <a16:creationId xmlns:a16="http://schemas.microsoft.com/office/drawing/2014/main" id="{7E8E85D1-F71B-4F20-DCEB-B807F045D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" y="289"/>
              <a:ext cx="13" cy="2"/>
            </a:xfrm>
            <a:custGeom>
              <a:avLst/>
              <a:gdLst>
                <a:gd name="T0" fmla="*/ 64 w 64"/>
                <a:gd name="T1" fmla="*/ 0 h 11"/>
                <a:gd name="T2" fmla="*/ 64 w 64"/>
                <a:gd name="T3" fmla="*/ 11 h 11"/>
                <a:gd name="T4" fmla="*/ 0 w 64"/>
                <a:gd name="T5" fmla="*/ 11 h 11"/>
                <a:gd name="T6" fmla="*/ 0 w 64"/>
                <a:gd name="T7" fmla="*/ 0 h 11"/>
                <a:gd name="T8" fmla="*/ 64 w 64"/>
                <a:gd name="T9" fmla="*/ 0 h 11"/>
                <a:gd name="T10" fmla="*/ 64 w 64"/>
                <a:gd name="T11" fmla="*/ 0 h 11"/>
                <a:gd name="T12" fmla="*/ 64 w 6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1">
                  <a:moveTo>
                    <a:pt x="64" y="0"/>
                  </a:moveTo>
                  <a:lnTo>
                    <a:pt x="64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32" name="Freeform 184">
              <a:extLst>
                <a:ext uri="{FF2B5EF4-FFF2-40B4-BE49-F238E27FC236}">
                  <a16:creationId xmlns:a16="http://schemas.microsoft.com/office/drawing/2014/main" id="{5DFB84F7-CE3C-9979-C293-0850BAB2F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" y="289"/>
              <a:ext cx="13" cy="2"/>
            </a:xfrm>
            <a:custGeom>
              <a:avLst/>
              <a:gdLst>
                <a:gd name="T0" fmla="*/ 64 w 64"/>
                <a:gd name="T1" fmla="*/ 0 h 11"/>
                <a:gd name="T2" fmla="*/ 64 w 64"/>
                <a:gd name="T3" fmla="*/ 11 h 11"/>
                <a:gd name="T4" fmla="*/ 0 w 64"/>
                <a:gd name="T5" fmla="*/ 11 h 11"/>
                <a:gd name="T6" fmla="*/ 0 w 64"/>
                <a:gd name="T7" fmla="*/ 0 h 11"/>
                <a:gd name="T8" fmla="*/ 64 w 64"/>
                <a:gd name="T9" fmla="*/ 0 h 11"/>
                <a:gd name="T10" fmla="*/ 64 w 6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11">
                  <a:moveTo>
                    <a:pt x="64" y="0"/>
                  </a:moveTo>
                  <a:lnTo>
                    <a:pt x="64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0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33" name="Freeform 185">
              <a:extLst>
                <a:ext uri="{FF2B5EF4-FFF2-40B4-BE49-F238E27FC236}">
                  <a16:creationId xmlns:a16="http://schemas.microsoft.com/office/drawing/2014/main" id="{E55DD996-858A-884A-14B8-45E5398DB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" y="291"/>
              <a:ext cx="14" cy="5"/>
            </a:xfrm>
            <a:custGeom>
              <a:avLst/>
              <a:gdLst>
                <a:gd name="T0" fmla="*/ 4 w 68"/>
                <a:gd name="T1" fmla="*/ 0 h 23"/>
                <a:gd name="T2" fmla="*/ 64 w 68"/>
                <a:gd name="T3" fmla="*/ 0 h 23"/>
                <a:gd name="T4" fmla="*/ 68 w 68"/>
                <a:gd name="T5" fmla="*/ 23 h 23"/>
                <a:gd name="T6" fmla="*/ 47 w 68"/>
                <a:gd name="T7" fmla="*/ 23 h 23"/>
                <a:gd name="T8" fmla="*/ 47 w 68"/>
                <a:gd name="T9" fmla="*/ 22 h 23"/>
                <a:gd name="T10" fmla="*/ 46 w 68"/>
                <a:gd name="T11" fmla="*/ 20 h 23"/>
                <a:gd name="T12" fmla="*/ 44 w 68"/>
                <a:gd name="T13" fmla="*/ 16 h 23"/>
                <a:gd name="T14" fmla="*/ 42 w 68"/>
                <a:gd name="T15" fmla="*/ 13 h 23"/>
                <a:gd name="T16" fmla="*/ 39 w 68"/>
                <a:gd name="T17" fmla="*/ 10 h 23"/>
                <a:gd name="T18" fmla="*/ 36 w 68"/>
                <a:gd name="T19" fmla="*/ 10 h 23"/>
                <a:gd name="T20" fmla="*/ 33 w 68"/>
                <a:gd name="T21" fmla="*/ 9 h 23"/>
                <a:gd name="T22" fmla="*/ 33 w 68"/>
                <a:gd name="T23" fmla="*/ 10 h 23"/>
                <a:gd name="T24" fmla="*/ 28 w 68"/>
                <a:gd name="T25" fmla="*/ 10 h 23"/>
                <a:gd name="T26" fmla="*/ 26 w 68"/>
                <a:gd name="T27" fmla="*/ 10 h 23"/>
                <a:gd name="T28" fmla="*/ 25 w 68"/>
                <a:gd name="T29" fmla="*/ 15 h 23"/>
                <a:gd name="T30" fmla="*/ 21 w 68"/>
                <a:gd name="T31" fmla="*/ 16 h 23"/>
                <a:gd name="T32" fmla="*/ 20 w 68"/>
                <a:gd name="T33" fmla="*/ 22 h 23"/>
                <a:gd name="T34" fmla="*/ 20 w 68"/>
                <a:gd name="T35" fmla="*/ 23 h 23"/>
                <a:gd name="T36" fmla="*/ 0 w 68"/>
                <a:gd name="T37" fmla="*/ 23 h 23"/>
                <a:gd name="T38" fmla="*/ 4 w 68"/>
                <a:gd name="T39" fmla="*/ 0 h 23"/>
                <a:gd name="T40" fmla="*/ 4 w 68"/>
                <a:gd name="T41" fmla="*/ 0 h 23"/>
                <a:gd name="T42" fmla="*/ 4 w 68"/>
                <a:gd name="T4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23">
                  <a:moveTo>
                    <a:pt x="4" y="0"/>
                  </a:moveTo>
                  <a:lnTo>
                    <a:pt x="64" y="0"/>
                  </a:lnTo>
                  <a:lnTo>
                    <a:pt x="68" y="23"/>
                  </a:lnTo>
                  <a:lnTo>
                    <a:pt x="47" y="23"/>
                  </a:lnTo>
                  <a:lnTo>
                    <a:pt x="47" y="22"/>
                  </a:lnTo>
                  <a:lnTo>
                    <a:pt x="46" y="20"/>
                  </a:lnTo>
                  <a:lnTo>
                    <a:pt x="44" y="16"/>
                  </a:lnTo>
                  <a:lnTo>
                    <a:pt x="42" y="13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3" y="9"/>
                  </a:lnTo>
                  <a:lnTo>
                    <a:pt x="33" y="10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5" y="15"/>
                  </a:lnTo>
                  <a:lnTo>
                    <a:pt x="21" y="16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0" y="23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34" name="Freeform 186">
              <a:extLst>
                <a:ext uri="{FF2B5EF4-FFF2-40B4-BE49-F238E27FC236}">
                  <a16:creationId xmlns:a16="http://schemas.microsoft.com/office/drawing/2014/main" id="{A5B936F6-9B67-0C22-D0D6-39137E583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" y="291"/>
              <a:ext cx="14" cy="5"/>
            </a:xfrm>
            <a:custGeom>
              <a:avLst/>
              <a:gdLst>
                <a:gd name="T0" fmla="*/ 4 w 68"/>
                <a:gd name="T1" fmla="*/ 0 h 23"/>
                <a:gd name="T2" fmla="*/ 64 w 68"/>
                <a:gd name="T3" fmla="*/ 0 h 23"/>
                <a:gd name="T4" fmla="*/ 68 w 68"/>
                <a:gd name="T5" fmla="*/ 23 h 23"/>
                <a:gd name="T6" fmla="*/ 47 w 68"/>
                <a:gd name="T7" fmla="*/ 23 h 23"/>
                <a:gd name="T8" fmla="*/ 47 w 68"/>
                <a:gd name="T9" fmla="*/ 22 h 23"/>
                <a:gd name="T10" fmla="*/ 46 w 68"/>
                <a:gd name="T11" fmla="*/ 20 h 23"/>
                <a:gd name="T12" fmla="*/ 44 w 68"/>
                <a:gd name="T13" fmla="*/ 16 h 23"/>
                <a:gd name="T14" fmla="*/ 42 w 68"/>
                <a:gd name="T15" fmla="*/ 13 h 23"/>
                <a:gd name="T16" fmla="*/ 39 w 68"/>
                <a:gd name="T17" fmla="*/ 10 h 23"/>
                <a:gd name="T18" fmla="*/ 36 w 68"/>
                <a:gd name="T19" fmla="*/ 10 h 23"/>
                <a:gd name="T20" fmla="*/ 33 w 68"/>
                <a:gd name="T21" fmla="*/ 9 h 23"/>
                <a:gd name="T22" fmla="*/ 33 w 68"/>
                <a:gd name="T23" fmla="*/ 10 h 23"/>
                <a:gd name="T24" fmla="*/ 28 w 68"/>
                <a:gd name="T25" fmla="*/ 10 h 23"/>
                <a:gd name="T26" fmla="*/ 26 w 68"/>
                <a:gd name="T27" fmla="*/ 10 h 23"/>
                <a:gd name="T28" fmla="*/ 25 w 68"/>
                <a:gd name="T29" fmla="*/ 15 h 23"/>
                <a:gd name="T30" fmla="*/ 21 w 68"/>
                <a:gd name="T31" fmla="*/ 16 h 23"/>
                <a:gd name="T32" fmla="*/ 20 w 68"/>
                <a:gd name="T33" fmla="*/ 22 h 23"/>
                <a:gd name="T34" fmla="*/ 20 w 68"/>
                <a:gd name="T35" fmla="*/ 23 h 23"/>
                <a:gd name="T36" fmla="*/ 0 w 68"/>
                <a:gd name="T37" fmla="*/ 23 h 23"/>
                <a:gd name="T38" fmla="*/ 4 w 68"/>
                <a:gd name="T39" fmla="*/ 0 h 23"/>
                <a:gd name="T40" fmla="*/ 4 w 68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23">
                  <a:moveTo>
                    <a:pt x="4" y="0"/>
                  </a:moveTo>
                  <a:lnTo>
                    <a:pt x="64" y="0"/>
                  </a:lnTo>
                  <a:lnTo>
                    <a:pt x="68" y="23"/>
                  </a:lnTo>
                  <a:lnTo>
                    <a:pt x="47" y="23"/>
                  </a:lnTo>
                  <a:lnTo>
                    <a:pt x="47" y="22"/>
                  </a:lnTo>
                  <a:lnTo>
                    <a:pt x="46" y="20"/>
                  </a:lnTo>
                  <a:lnTo>
                    <a:pt x="44" y="16"/>
                  </a:lnTo>
                  <a:lnTo>
                    <a:pt x="42" y="13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3" y="9"/>
                  </a:lnTo>
                  <a:lnTo>
                    <a:pt x="33" y="10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5" y="15"/>
                  </a:lnTo>
                  <a:lnTo>
                    <a:pt x="21" y="16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0" y="23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35" name="Freeform 187">
              <a:extLst>
                <a:ext uri="{FF2B5EF4-FFF2-40B4-BE49-F238E27FC236}">
                  <a16:creationId xmlns:a16="http://schemas.microsoft.com/office/drawing/2014/main" id="{EF9A8CEB-7DBD-3F36-2002-1BFD01497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" y="296"/>
              <a:ext cx="15" cy="2"/>
            </a:xfrm>
            <a:custGeom>
              <a:avLst/>
              <a:gdLst>
                <a:gd name="T0" fmla="*/ 70 w 71"/>
                <a:gd name="T1" fmla="*/ 0 h 11"/>
                <a:gd name="T2" fmla="*/ 71 w 71"/>
                <a:gd name="T3" fmla="*/ 0 h 11"/>
                <a:gd name="T4" fmla="*/ 71 w 71"/>
                <a:gd name="T5" fmla="*/ 11 h 11"/>
                <a:gd name="T6" fmla="*/ 0 w 71"/>
                <a:gd name="T7" fmla="*/ 11 h 11"/>
                <a:gd name="T8" fmla="*/ 0 w 71"/>
                <a:gd name="T9" fmla="*/ 0 h 11"/>
                <a:gd name="T10" fmla="*/ 3 w 71"/>
                <a:gd name="T11" fmla="*/ 0 h 11"/>
                <a:gd name="T12" fmla="*/ 70 w 71"/>
                <a:gd name="T13" fmla="*/ 0 h 11"/>
                <a:gd name="T14" fmla="*/ 70 w 71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1">
                  <a:moveTo>
                    <a:pt x="70" y="0"/>
                  </a:moveTo>
                  <a:lnTo>
                    <a:pt x="71" y="0"/>
                  </a:lnTo>
                  <a:lnTo>
                    <a:pt x="71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3" y="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36" name="Freeform 188">
              <a:extLst>
                <a:ext uri="{FF2B5EF4-FFF2-40B4-BE49-F238E27FC236}">
                  <a16:creationId xmlns:a16="http://schemas.microsoft.com/office/drawing/2014/main" id="{E43B653D-B475-876C-F478-14CFA65DB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" y="296"/>
              <a:ext cx="15" cy="2"/>
            </a:xfrm>
            <a:custGeom>
              <a:avLst/>
              <a:gdLst>
                <a:gd name="T0" fmla="*/ 70 w 71"/>
                <a:gd name="T1" fmla="*/ 0 h 11"/>
                <a:gd name="T2" fmla="*/ 71 w 71"/>
                <a:gd name="T3" fmla="*/ 0 h 11"/>
                <a:gd name="T4" fmla="*/ 71 w 71"/>
                <a:gd name="T5" fmla="*/ 11 h 11"/>
                <a:gd name="T6" fmla="*/ 0 w 71"/>
                <a:gd name="T7" fmla="*/ 11 h 11"/>
                <a:gd name="T8" fmla="*/ 0 w 71"/>
                <a:gd name="T9" fmla="*/ 0 h 11"/>
                <a:gd name="T10" fmla="*/ 3 w 71"/>
                <a:gd name="T11" fmla="*/ 0 h 11"/>
                <a:gd name="T12" fmla="*/ 70 w 71"/>
                <a:gd name="T13" fmla="*/ 0 h 11"/>
                <a:gd name="T14" fmla="*/ 70 w 71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1">
                  <a:moveTo>
                    <a:pt x="70" y="0"/>
                  </a:moveTo>
                  <a:lnTo>
                    <a:pt x="71" y="0"/>
                  </a:lnTo>
                  <a:lnTo>
                    <a:pt x="71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3" y="0"/>
                  </a:lnTo>
                  <a:lnTo>
                    <a:pt x="70" y="0"/>
                  </a:lnTo>
                  <a:lnTo>
                    <a:pt x="70" y="0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37" name="Freeform 189">
              <a:extLst>
                <a:ext uri="{FF2B5EF4-FFF2-40B4-BE49-F238E27FC236}">
                  <a16:creationId xmlns:a16="http://schemas.microsoft.com/office/drawing/2014/main" id="{8066E787-F6BB-47BD-AE50-A63723B36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" y="282"/>
              <a:ext cx="13" cy="7"/>
            </a:xfrm>
            <a:custGeom>
              <a:avLst/>
              <a:gdLst>
                <a:gd name="T0" fmla="*/ 0 w 67"/>
                <a:gd name="T1" fmla="*/ 5 h 34"/>
                <a:gd name="T2" fmla="*/ 13 w 67"/>
                <a:gd name="T3" fmla="*/ 5 h 34"/>
                <a:gd name="T4" fmla="*/ 18 w 67"/>
                <a:gd name="T5" fmla="*/ 24 h 34"/>
                <a:gd name="T6" fmla="*/ 26 w 67"/>
                <a:gd name="T7" fmla="*/ 24 h 34"/>
                <a:gd name="T8" fmla="*/ 22 w 67"/>
                <a:gd name="T9" fmla="*/ 0 h 34"/>
                <a:gd name="T10" fmla="*/ 46 w 67"/>
                <a:gd name="T11" fmla="*/ 0 h 34"/>
                <a:gd name="T12" fmla="*/ 41 w 67"/>
                <a:gd name="T13" fmla="*/ 24 h 34"/>
                <a:gd name="T14" fmla="*/ 49 w 67"/>
                <a:gd name="T15" fmla="*/ 24 h 34"/>
                <a:gd name="T16" fmla="*/ 56 w 67"/>
                <a:gd name="T17" fmla="*/ 5 h 34"/>
                <a:gd name="T18" fmla="*/ 67 w 67"/>
                <a:gd name="T19" fmla="*/ 5 h 34"/>
                <a:gd name="T20" fmla="*/ 64 w 67"/>
                <a:gd name="T21" fmla="*/ 34 h 34"/>
                <a:gd name="T22" fmla="*/ 5 w 67"/>
                <a:gd name="T23" fmla="*/ 34 h 34"/>
                <a:gd name="T24" fmla="*/ 1 w 67"/>
                <a:gd name="T25" fmla="*/ 5 h 34"/>
                <a:gd name="T26" fmla="*/ 1 w 67"/>
                <a:gd name="T27" fmla="*/ 5 h 34"/>
                <a:gd name="T28" fmla="*/ 0 w 67"/>
                <a:gd name="T2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34">
                  <a:moveTo>
                    <a:pt x="0" y="5"/>
                  </a:moveTo>
                  <a:lnTo>
                    <a:pt x="13" y="5"/>
                  </a:lnTo>
                  <a:lnTo>
                    <a:pt x="18" y="24"/>
                  </a:lnTo>
                  <a:lnTo>
                    <a:pt x="26" y="24"/>
                  </a:lnTo>
                  <a:lnTo>
                    <a:pt x="22" y="0"/>
                  </a:lnTo>
                  <a:lnTo>
                    <a:pt x="46" y="0"/>
                  </a:lnTo>
                  <a:lnTo>
                    <a:pt x="41" y="24"/>
                  </a:lnTo>
                  <a:lnTo>
                    <a:pt x="49" y="24"/>
                  </a:lnTo>
                  <a:lnTo>
                    <a:pt x="56" y="5"/>
                  </a:lnTo>
                  <a:lnTo>
                    <a:pt x="67" y="5"/>
                  </a:lnTo>
                  <a:lnTo>
                    <a:pt x="64" y="34"/>
                  </a:lnTo>
                  <a:lnTo>
                    <a:pt x="5" y="3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38" name="Freeform 190">
              <a:extLst>
                <a:ext uri="{FF2B5EF4-FFF2-40B4-BE49-F238E27FC236}">
                  <a16:creationId xmlns:a16="http://schemas.microsoft.com/office/drawing/2014/main" id="{0B2A7FCE-E62E-5410-053F-68076A57A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" y="282"/>
              <a:ext cx="13" cy="7"/>
            </a:xfrm>
            <a:custGeom>
              <a:avLst/>
              <a:gdLst>
                <a:gd name="T0" fmla="*/ 0 w 67"/>
                <a:gd name="T1" fmla="*/ 5 h 34"/>
                <a:gd name="T2" fmla="*/ 13 w 67"/>
                <a:gd name="T3" fmla="*/ 5 h 34"/>
                <a:gd name="T4" fmla="*/ 18 w 67"/>
                <a:gd name="T5" fmla="*/ 24 h 34"/>
                <a:gd name="T6" fmla="*/ 26 w 67"/>
                <a:gd name="T7" fmla="*/ 24 h 34"/>
                <a:gd name="T8" fmla="*/ 22 w 67"/>
                <a:gd name="T9" fmla="*/ 0 h 34"/>
                <a:gd name="T10" fmla="*/ 46 w 67"/>
                <a:gd name="T11" fmla="*/ 0 h 34"/>
                <a:gd name="T12" fmla="*/ 41 w 67"/>
                <a:gd name="T13" fmla="*/ 24 h 34"/>
                <a:gd name="T14" fmla="*/ 49 w 67"/>
                <a:gd name="T15" fmla="*/ 24 h 34"/>
                <a:gd name="T16" fmla="*/ 56 w 67"/>
                <a:gd name="T17" fmla="*/ 5 h 34"/>
                <a:gd name="T18" fmla="*/ 67 w 67"/>
                <a:gd name="T19" fmla="*/ 5 h 34"/>
                <a:gd name="T20" fmla="*/ 64 w 67"/>
                <a:gd name="T21" fmla="*/ 34 h 34"/>
                <a:gd name="T22" fmla="*/ 5 w 67"/>
                <a:gd name="T23" fmla="*/ 34 h 34"/>
                <a:gd name="T24" fmla="*/ 1 w 67"/>
                <a:gd name="T25" fmla="*/ 5 h 34"/>
                <a:gd name="T26" fmla="*/ 1 w 67"/>
                <a:gd name="T27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34">
                  <a:moveTo>
                    <a:pt x="0" y="5"/>
                  </a:moveTo>
                  <a:lnTo>
                    <a:pt x="13" y="5"/>
                  </a:lnTo>
                  <a:lnTo>
                    <a:pt x="18" y="24"/>
                  </a:lnTo>
                  <a:lnTo>
                    <a:pt x="26" y="24"/>
                  </a:lnTo>
                  <a:lnTo>
                    <a:pt x="22" y="0"/>
                  </a:lnTo>
                  <a:lnTo>
                    <a:pt x="46" y="0"/>
                  </a:lnTo>
                  <a:lnTo>
                    <a:pt x="41" y="24"/>
                  </a:lnTo>
                  <a:lnTo>
                    <a:pt x="49" y="24"/>
                  </a:lnTo>
                  <a:lnTo>
                    <a:pt x="56" y="5"/>
                  </a:lnTo>
                  <a:lnTo>
                    <a:pt x="67" y="5"/>
                  </a:lnTo>
                  <a:lnTo>
                    <a:pt x="64" y="34"/>
                  </a:lnTo>
                  <a:lnTo>
                    <a:pt x="5" y="34"/>
                  </a:lnTo>
                  <a:lnTo>
                    <a:pt x="1" y="5"/>
                  </a:lnTo>
                  <a:lnTo>
                    <a:pt x="1" y="5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39" name="Freeform 191">
              <a:extLst>
                <a:ext uri="{FF2B5EF4-FFF2-40B4-BE49-F238E27FC236}">
                  <a16:creationId xmlns:a16="http://schemas.microsoft.com/office/drawing/2014/main" id="{E6E6C725-2BE1-1F1B-C9F6-249F17A21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" y="289"/>
              <a:ext cx="13" cy="2"/>
            </a:xfrm>
            <a:custGeom>
              <a:avLst/>
              <a:gdLst>
                <a:gd name="T0" fmla="*/ 66 w 66"/>
                <a:gd name="T1" fmla="*/ 0 h 11"/>
                <a:gd name="T2" fmla="*/ 66 w 66"/>
                <a:gd name="T3" fmla="*/ 11 h 11"/>
                <a:gd name="T4" fmla="*/ 0 w 66"/>
                <a:gd name="T5" fmla="*/ 11 h 11"/>
                <a:gd name="T6" fmla="*/ 0 w 66"/>
                <a:gd name="T7" fmla="*/ 0 h 11"/>
                <a:gd name="T8" fmla="*/ 66 w 66"/>
                <a:gd name="T9" fmla="*/ 0 h 11"/>
                <a:gd name="T10" fmla="*/ 66 w 66"/>
                <a:gd name="T11" fmla="*/ 0 h 11"/>
                <a:gd name="T12" fmla="*/ 66 w 6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1">
                  <a:moveTo>
                    <a:pt x="66" y="0"/>
                  </a:moveTo>
                  <a:lnTo>
                    <a:pt x="66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40" name="Freeform 192">
              <a:extLst>
                <a:ext uri="{FF2B5EF4-FFF2-40B4-BE49-F238E27FC236}">
                  <a16:creationId xmlns:a16="http://schemas.microsoft.com/office/drawing/2014/main" id="{E5FA7B4C-4A07-3058-59A2-FD89710EA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" y="289"/>
              <a:ext cx="13" cy="2"/>
            </a:xfrm>
            <a:custGeom>
              <a:avLst/>
              <a:gdLst>
                <a:gd name="T0" fmla="*/ 66 w 66"/>
                <a:gd name="T1" fmla="*/ 0 h 11"/>
                <a:gd name="T2" fmla="*/ 66 w 66"/>
                <a:gd name="T3" fmla="*/ 11 h 11"/>
                <a:gd name="T4" fmla="*/ 0 w 66"/>
                <a:gd name="T5" fmla="*/ 11 h 11"/>
                <a:gd name="T6" fmla="*/ 0 w 66"/>
                <a:gd name="T7" fmla="*/ 0 h 11"/>
                <a:gd name="T8" fmla="*/ 66 w 66"/>
                <a:gd name="T9" fmla="*/ 0 h 11"/>
                <a:gd name="T10" fmla="*/ 66 w 66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11">
                  <a:moveTo>
                    <a:pt x="66" y="0"/>
                  </a:moveTo>
                  <a:lnTo>
                    <a:pt x="66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41" name="Freeform 193">
              <a:extLst>
                <a:ext uri="{FF2B5EF4-FFF2-40B4-BE49-F238E27FC236}">
                  <a16:creationId xmlns:a16="http://schemas.microsoft.com/office/drawing/2014/main" id="{0BD4532D-E686-D6C3-50C0-9FBF65879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291"/>
              <a:ext cx="14" cy="5"/>
            </a:xfrm>
            <a:custGeom>
              <a:avLst/>
              <a:gdLst>
                <a:gd name="T0" fmla="*/ 4 w 68"/>
                <a:gd name="T1" fmla="*/ 0 h 23"/>
                <a:gd name="T2" fmla="*/ 64 w 68"/>
                <a:gd name="T3" fmla="*/ 0 h 23"/>
                <a:gd name="T4" fmla="*/ 68 w 68"/>
                <a:gd name="T5" fmla="*/ 23 h 23"/>
                <a:gd name="T6" fmla="*/ 47 w 68"/>
                <a:gd name="T7" fmla="*/ 23 h 23"/>
                <a:gd name="T8" fmla="*/ 47 w 68"/>
                <a:gd name="T9" fmla="*/ 22 h 23"/>
                <a:gd name="T10" fmla="*/ 46 w 68"/>
                <a:gd name="T11" fmla="*/ 20 h 23"/>
                <a:gd name="T12" fmla="*/ 44 w 68"/>
                <a:gd name="T13" fmla="*/ 16 h 23"/>
                <a:gd name="T14" fmla="*/ 42 w 68"/>
                <a:gd name="T15" fmla="*/ 13 h 23"/>
                <a:gd name="T16" fmla="*/ 39 w 68"/>
                <a:gd name="T17" fmla="*/ 10 h 23"/>
                <a:gd name="T18" fmla="*/ 36 w 68"/>
                <a:gd name="T19" fmla="*/ 10 h 23"/>
                <a:gd name="T20" fmla="*/ 33 w 68"/>
                <a:gd name="T21" fmla="*/ 9 h 23"/>
                <a:gd name="T22" fmla="*/ 32 w 68"/>
                <a:gd name="T23" fmla="*/ 10 h 23"/>
                <a:gd name="T24" fmla="*/ 28 w 68"/>
                <a:gd name="T25" fmla="*/ 10 h 23"/>
                <a:gd name="T26" fmla="*/ 27 w 68"/>
                <a:gd name="T27" fmla="*/ 10 h 23"/>
                <a:gd name="T28" fmla="*/ 25 w 68"/>
                <a:gd name="T29" fmla="*/ 15 h 23"/>
                <a:gd name="T30" fmla="*/ 21 w 68"/>
                <a:gd name="T31" fmla="*/ 16 h 23"/>
                <a:gd name="T32" fmla="*/ 19 w 68"/>
                <a:gd name="T33" fmla="*/ 22 h 23"/>
                <a:gd name="T34" fmla="*/ 19 w 68"/>
                <a:gd name="T35" fmla="*/ 23 h 23"/>
                <a:gd name="T36" fmla="*/ 0 w 68"/>
                <a:gd name="T37" fmla="*/ 23 h 23"/>
                <a:gd name="T38" fmla="*/ 5 w 68"/>
                <a:gd name="T39" fmla="*/ 0 h 23"/>
                <a:gd name="T40" fmla="*/ 5 w 68"/>
                <a:gd name="T41" fmla="*/ 0 h 23"/>
                <a:gd name="T42" fmla="*/ 4 w 68"/>
                <a:gd name="T4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23">
                  <a:moveTo>
                    <a:pt x="4" y="0"/>
                  </a:moveTo>
                  <a:lnTo>
                    <a:pt x="64" y="0"/>
                  </a:lnTo>
                  <a:lnTo>
                    <a:pt x="68" y="23"/>
                  </a:lnTo>
                  <a:lnTo>
                    <a:pt x="47" y="23"/>
                  </a:lnTo>
                  <a:lnTo>
                    <a:pt x="47" y="22"/>
                  </a:lnTo>
                  <a:lnTo>
                    <a:pt x="46" y="20"/>
                  </a:lnTo>
                  <a:lnTo>
                    <a:pt x="44" y="16"/>
                  </a:lnTo>
                  <a:lnTo>
                    <a:pt x="42" y="13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3" y="9"/>
                  </a:lnTo>
                  <a:lnTo>
                    <a:pt x="32" y="10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5" y="15"/>
                  </a:lnTo>
                  <a:lnTo>
                    <a:pt x="21" y="16"/>
                  </a:lnTo>
                  <a:lnTo>
                    <a:pt x="19" y="22"/>
                  </a:lnTo>
                  <a:lnTo>
                    <a:pt x="19" y="23"/>
                  </a:lnTo>
                  <a:lnTo>
                    <a:pt x="0" y="23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42" name="Freeform 194">
              <a:extLst>
                <a:ext uri="{FF2B5EF4-FFF2-40B4-BE49-F238E27FC236}">
                  <a16:creationId xmlns:a16="http://schemas.microsoft.com/office/drawing/2014/main" id="{0F81EABE-8C04-BDA5-4F55-12AD57397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291"/>
              <a:ext cx="14" cy="5"/>
            </a:xfrm>
            <a:custGeom>
              <a:avLst/>
              <a:gdLst>
                <a:gd name="T0" fmla="*/ 4 w 68"/>
                <a:gd name="T1" fmla="*/ 0 h 23"/>
                <a:gd name="T2" fmla="*/ 64 w 68"/>
                <a:gd name="T3" fmla="*/ 0 h 23"/>
                <a:gd name="T4" fmla="*/ 68 w 68"/>
                <a:gd name="T5" fmla="*/ 23 h 23"/>
                <a:gd name="T6" fmla="*/ 47 w 68"/>
                <a:gd name="T7" fmla="*/ 23 h 23"/>
                <a:gd name="T8" fmla="*/ 47 w 68"/>
                <a:gd name="T9" fmla="*/ 22 h 23"/>
                <a:gd name="T10" fmla="*/ 46 w 68"/>
                <a:gd name="T11" fmla="*/ 20 h 23"/>
                <a:gd name="T12" fmla="*/ 44 w 68"/>
                <a:gd name="T13" fmla="*/ 16 h 23"/>
                <a:gd name="T14" fmla="*/ 42 w 68"/>
                <a:gd name="T15" fmla="*/ 13 h 23"/>
                <a:gd name="T16" fmla="*/ 39 w 68"/>
                <a:gd name="T17" fmla="*/ 10 h 23"/>
                <a:gd name="T18" fmla="*/ 36 w 68"/>
                <a:gd name="T19" fmla="*/ 10 h 23"/>
                <a:gd name="T20" fmla="*/ 33 w 68"/>
                <a:gd name="T21" fmla="*/ 9 h 23"/>
                <a:gd name="T22" fmla="*/ 32 w 68"/>
                <a:gd name="T23" fmla="*/ 10 h 23"/>
                <a:gd name="T24" fmla="*/ 28 w 68"/>
                <a:gd name="T25" fmla="*/ 10 h 23"/>
                <a:gd name="T26" fmla="*/ 27 w 68"/>
                <a:gd name="T27" fmla="*/ 10 h 23"/>
                <a:gd name="T28" fmla="*/ 25 w 68"/>
                <a:gd name="T29" fmla="*/ 15 h 23"/>
                <a:gd name="T30" fmla="*/ 21 w 68"/>
                <a:gd name="T31" fmla="*/ 16 h 23"/>
                <a:gd name="T32" fmla="*/ 19 w 68"/>
                <a:gd name="T33" fmla="*/ 22 h 23"/>
                <a:gd name="T34" fmla="*/ 19 w 68"/>
                <a:gd name="T35" fmla="*/ 23 h 23"/>
                <a:gd name="T36" fmla="*/ 0 w 68"/>
                <a:gd name="T37" fmla="*/ 23 h 23"/>
                <a:gd name="T38" fmla="*/ 5 w 68"/>
                <a:gd name="T39" fmla="*/ 0 h 23"/>
                <a:gd name="T40" fmla="*/ 5 w 68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23">
                  <a:moveTo>
                    <a:pt x="4" y="0"/>
                  </a:moveTo>
                  <a:lnTo>
                    <a:pt x="64" y="0"/>
                  </a:lnTo>
                  <a:lnTo>
                    <a:pt x="68" y="23"/>
                  </a:lnTo>
                  <a:lnTo>
                    <a:pt x="47" y="23"/>
                  </a:lnTo>
                  <a:lnTo>
                    <a:pt x="47" y="22"/>
                  </a:lnTo>
                  <a:lnTo>
                    <a:pt x="46" y="20"/>
                  </a:lnTo>
                  <a:lnTo>
                    <a:pt x="44" y="16"/>
                  </a:lnTo>
                  <a:lnTo>
                    <a:pt x="42" y="13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3" y="9"/>
                  </a:lnTo>
                  <a:lnTo>
                    <a:pt x="32" y="10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5" y="15"/>
                  </a:lnTo>
                  <a:lnTo>
                    <a:pt x="21" y="16"/>
                  </a:lnTo>
                  <a:lnTo>
                    <a:pt x="19" y="22"/>
                  </a:lnTo>
                  <a:lnTo>
                    <a:pt x="19" y="23"/>
                  </a:lnTo>
                  <a:lnTo>
                    <a:pt x="0" y="23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43" name="Freeform 195">
              <a:extLst>
                <a:ext uri="{FF2B5EF4-FFF2-40B4-BE49-F238E27FC236}">
                  <a16:creationId xmlns:a16="http://schemas.microsoft.com/office/drawing/2014/main" id="{7F68C0BE-39E0-4596-2410-DE9F9873E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296"/>
              <a:ext cx="14" cy="2"/>
            </a:xfrm>
            <a:custGeom>
              <a:avLst/>
              <a:gdLst>
                <a:gd name="T0" fmla="*/ 70 w 71"/>
                <a:gd name="T1" fmla="*/ 0 h 11"/>
                <a:gd name="T2" fmla="*/ 71 w 71"/>
                <a:gd name="T3" fmla="*/ 0 h 11"/>
                <a:gd name="T4" fmla="*/ 71 w 71"/>
                <a:gd name="T5" fmla="*/ 11 h 11"/>
                <a:gd name="T6" fmla="*/ 0 w 71"/>
                <a:gd name="T7" fmla="*/ 11 h 11"/>
                <a:gd name="T8" fmla="*/ 0 w 71"/>
                <a:gd name="T9" fmla="*/ 0 h 11"/>
                <a:gd name="T10" fmla="*/ 3 w 71"/>
                <a:gd name="T11" fmla="*/ 0 h 11"/>
                <a:gd name="T12" fmla="*/ 70 w 71"/>
                <a:gd name="T13" fmla="*/ 0 h 11"/>
                <a:gd name="T14" fmla="*/ 70 w 71"/>
                <a:gd name="T15" fmla="*/ 0 h 11"/>
                <a:gd name="T16" fmla="*/ 70 w 71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1">
                  <a:moveTo>
                    <a:pt x="70" y="0"/>
                  </a:moveTo>
                  <a:lnTo>
                    <a:pt x="71" y="0"/>
                  </a:lnTo>
                  <a:lnTo>
                    <a:pt x="71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3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44" name="Freeform 196">
              <a:extLst>
                <a:ext uri="{FF2B5EF4-FFF2-40B4-BE49-F238E27FC236}">
                  <a16:creationId xmlns:a16="http://schemas.microsoft.com/office/drawing/2014/main" id="{C6CCEAA6-99B5-3D0A-5EDA-6B08A9623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296"/>
              <a:ext cx="14" cy="2"/>
            </a:xfrm>
            <a:custGeom>
              <a:avLst/>
              <a:gdLst>
                <a:gd name="T0" fmla="*/ 70 w 71"/>
                <a:gd name="T1" fmla="*/ 0 h 11"/>
                <a:gd name="T2" fmla="*/ 71 w 71"/>
                <a:gd name="T3" fmla="*/ 0 h 11"/>
                <a:gd name="T4" fmla="*/ 71 w 71"/>
                <a:gd name="T5" fmla="*/ 11 h 11"/>
                <a:gd name="T6" fmla="*/ 0 w 71"/>
                <a:gd name="T7" fmla="*/ 11 h 11"/>
                <a:gd name="T8" fmla="*/ 0 w 71"/>
                <a:gd name="T9" fmla="*/ 0 h 11"/>
                <a:gd name="T10" fmla="*/ 3 w 71"/>
                <a:gd name="T11" fmla="*/ 0 h 11"/>
                <a:gd name="T12" fmla="*/ 70 w 71"/>
                <a:gd name="T13" fmla="*/ 0 h 11"/>
                <a:gd name="T14" fmla="*/ 70 w 71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1">
                  <a:moveTo>
                    <a:pt x="70" y="0"/>
                  </a:moveTo>
                  <a:lnTo>
                    <a:pt x="71" y="0"/>
                  </a:lnTo>
                  <a:lnTo>
                    <a:pt x="71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3" y="0"/>
                  </a:lnTo>
                  <a:lnTo>
                    <a:pt x="70" y="0"/>
                  </a:lnTo>
                  <a:lnTo>
                    <a:pt x="70" y="0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45" name="Freeform 197">
              <a:extLst>
                <a:ext uri="{FF2B5EF4-FFF2-40B4-BE49-F238E27FC236}">
                  <a16:creationId xmlns:a16="http://schemas.microsoft.com/office/drawing/2014/main" id="{E348160C-A005-7CE7-5090-04C733AD7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282"/>
              <a:ext cx="14" cy="7"/>
            </a:xfrm>
            <a:custGeom>
              <a:avLst/>
              <a:gdLst>
                <a:gd name="T0" fmla="*/ 0 w 67"/>
                <a:gd name="T1" fmla="*/ 5 h 34"/>
                <a:gd name="T2" fmla="*/ 13 w 67"/>
                <a:gd name="T3" fmla="*/ 5 h 34"/>
                <a:gd name="T4" fmla="*/ 18 w 67"/>
                <a:gd name="T5" fmla="*/ 24 h 34"/>
                <a:gd name="T6" fmla="*/ 27 w 67"/>
                <a:gd name="T7" fmla="*/ 24 h 34"/>
                <a:gd name="T8" fmla="*/ 22 w 67"/>
                <a:gd name="T9" fmla="*/ 0 h 34"/>
                <a:gd name="T10" fmla="*/ 46 w 67"/>
                <a:gd name="T11" fmla="*/ 0 h 34"/>
                <a:gd name="T12" fmla="*/ 40 w 67"/>
                <a:gd name="T13" fmla="*/ 24 h 34"/>
                <a:gd name="T14" fmla="*/ 49 w 67"/>
                <a:gd name="T15" fmla="*/ 24 h 34"/>
                <a:gd name="T16" fmla="*/ 55 w 67"/>
                <a:gd name="T17" fmla="*/ 5 h 34"/>
                <a:gd name="T18" fmla="*/ 67 w 67"/>
                <a:gd name="T19" fmla="*/ 5 h 34"/>
                <a:gd name="T20" fmla="*/ 64 w 67"/>
                <a:gd name="T21" fmla="*/ 34 h 34"/>
                <a:gd name="T22" fmla="*/ 5 w 67"/>
                <a:gd name="T23" fmla="*/ 34 h 34"/>
                <a:gd name="T24" fmla="*/ 0 w 67"/>
                <a:gd name="T25" fmla="*/ 5 h 34"/>
                <a:gd name="T26" fmla="*/ 0 w 67"/>
                <a:gd name="T27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34">
                  <a:moveTo>
                    <a:pt x="0" y="5"/>
                  </a:moveTo>
                  <a:lnTo>
                    <a:pt x="13" y="5"/>
                  </a:lnTo>
                  <a:lnTo>
                    <a:pt x="18" y="24"/>
                  </a:lnTo>
                  <a:lnTo>
                    <a:pt x="27" y="24"/>
                  </a:lnTo>
                  <a:lnTo>
                    <a:pt x="22" y="0"/>
                  </a:lnTo>
                  <a:lnTo>
                    <a:pt x="46" y="0"/>
                  </a:lnTo>
                  <a:lnTo>
                    <a:pt x="40" y="24"/>
                  </a:lnTo>
                  <a:lnTo>
                    <a:pt x="49" y="24"/>
                  </a:lnTo>
                  <a:lnTo>
                    <a:pt x="55" y="5"/>
                  </a:lnTo>
                  <a:lnTo>
                    <a:pt x="67" y="5"/>
                  </a:lnTo>
                  <a:lnTo>
                    <a:pt x="64" y="34"/>
                  </a:lnTo>
                  <a:lnTo>
                    <a:pt x="5" y="3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46" name="Freeform 198">
              <a:extLst>
                <a:ext uri="{FF2B5EF4-FFF2-40B4-BE49-F238E27FC236}">
                  <a16:creationId xmlns:a16="http://schemas.microsoft.com/office/drawing/2014/main" id="{2DEE7655-8F70-3C5F-6557-EF9DD9C9E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282"/>
              <a:ext cx="14" cy="7"/>
            </a:xfrm>
            <a:custGeom>
              <a:avLst/>
              <a:gdLst>
                <a:gd name="T0" fmla="*/ 0 w 67"/>
                <a:gd name="T1" fmla="*/ 5 h 34"/>
                <a:gd name="T2" fmla="*/ 13 w 67"/>
                <a:gd name="T3" fmla="*/ 5 h 34"/>
                <a:gd name="T4" fmla="*/ 18 w 67"/>
                <a:gd name="T5" fmla="*/ 24 h 34"/>
                <a:gd name="T6" fmla="*/ 27 w 67"/>
                <a:gd name="T7" fmla="*/ 24 h 34"/>
                <a:gd name="T8" fmla="*/ 22 w 67"/>
                <a:gd name="T9" fmla="*/ 0 h 34"/>
                <a:gd name="T10" fmla="*/ 46 w 67"/>
                <a:gd name="T11" fmla="*/ 0 h 34"/>
                <a:gd name="T12" fmla="*/ 40 w 67"/>
                <a:gd name="T13" fmla="*/ 24 h 34"/>
                <a:gd name="T14" fmla="*/ 49 w 67"/>
                <a:gd name="T15" fmla="*/ 24 h 34"/>
                <a:gd name="T16" fmla="*/ 55 w 67"/>
                <a:gd name="T17" fmla="*/ 5 h 34"/>
                <a:gd name="T18" fmla="*/ 67 w 67"/>
                <a:gd name="T19" fmla="*/ 5 h 34"/>
                <a:gd name="T20" fmla="*/ 64 w 67"/>
                <a:gd name="T21" fmla="*/ 34 h 34"/>
                <a:gd name="T22" fmla="*/ 5 w 67"/>
                <a:gd name="T23" fmla="*/ 34 h 34"/>
                <a:gd name="T24" fmla="*/ 0 w 67"/>
                <a:gd name="T25" fmla="*/ 5 h 34"/>
                <a:gd name="T26" fmla="*/ 0 w 67"/>
                <a:gd name="T27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34">
                  <a:moveTo>
                    <a:pt x="0" y="5"/>
                  </a:moveTo>
                  <a:lnTo>
                    <a:pt x="13" y="5"/>
                  </a:lnTo>
                  <a:lnTo>
                    <a:pt x="18" y="24"/>
                  </a:lnTo>
                  <a:lnTo>
                    <a:pt x="27" y="24"/>
                  </a:lnTo>
                  <a:lnTo>
                    <a:pt x="22" y="0"/>
                  </a:lnTo>
                  <a:lnTo>
                    <a:pt x="46" y="0"/>
                  </a:lnTo>
                  <a:lnTo>
                    <a:pt x="40" y="24"/>
                  </a:lnTo>
                  <a:lnTo>
                    <a:pt x="49" y="24"/>
                  </a:lnTo>
                  <a:lnTo>
                    <a:pt x="55" y="5"/>
                  </a:lnTo>
                  <a:lnTo>
                    <a:pt x="67" y="5"/>
                  </a:lnTo>
                  <a:lnTo>
                    <a:pt x="64" y="34"/>
                  </a:lnTo>
                  <a:lnTo>
                    <a:pt x="5" y="34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47" name="Freeform 199">
              <a:extLst>
                <a:ext uri="{FF2B5EF4-FFF2-40B4-BE49-F238E27FC236}">
                  <a16:creationId xmlns:a16="http://schemas.microsoft.com/office/drawing/2014/main" id="{393D1F21-A410-DBAF-7156-4E6AFB8DC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289"/>
              <a:ext cx="14" cy="2"/>
            </a:xfrm>
            <a:custGeom>
              <a:avLst/>
              <a:gdLst>
                <a:gd name="T0" fmla="*/ 67 w 67"/>
                <a:gd name="T1" fmla="*/ 0 h 11"/>
                <a:gd name="T2" fmla="*/ 67 w 67"/>
                <a:gd name="T3" fmla="*/ 11 h 11"/>
                <a:gd name="T4" fmla="*/ 0 w 67"/>
                <a:gd name="T5" fmla="*/ 11 h 11"/>
                <a:gd name="T6" fmla="*/ 0 w 67"/>
                <a:gd name="T7" fmla="*/ 0 h 11"/>
                <a:gd name="T8" fmla="*/ 67 w 67"/>
                <a:gd name="T9" fmla="*/ 0 h 11"/>
                <a:gd name="T10" fmla="*/ 67 w 67"/>
                <a:gd name="T11" fmla="*/ 0 h 11"/>
                <a:gd name="T12" fmla="*/ 67 w 67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11">
                  <a:moveTo>
                    <a:pt x="67" y="0"/>
                  </a:moveTo>
                  <a:lnTo>
                    <a:pt x="67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48" name="Freeform 200">
              <a:extLst>
                <a:ext uri="{FF2B5EF4-FFF2-40B4-BE49-F238E27FC236}">
                  <a16:creationId xmlns:a16="http://schemas.microsoft.com/office/drawing/2014/main" id="{FABEF366-BC20-F789-254D-8E2E5BAA9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289"/>
              <a:ext cx="14" cy="2"/>
            </a:xfrm>
            <a:custGeom>
              <a:avLst/>
              <a:gdLst>
                <a:gd name="T0" fmla="*/ 67 w 67"/>
                <a:gd name="T1" fmla="*/ 0 h 11"/>
                <a:gd name="T2" fmla="*/ 67 w 67"/>
                <a:gd name="T3" fmla="*/ 11 h 11"/>
                <a:gd name="T4" fmla="*/ 0 w 67"/>
                <a:gd name="T5" fmla="*/ 11 h 11"/>
                <a:gd name="T6" fmla="*/ 0 w 67"/>
                <a:gd name="T7" fmla="*/ 0 h 11"/>
                <a:gd name="T8" fmla="*/ 67 w 67"/>
                <a:gd name="T9" fmla="*/ 0 h 11"/>
                <a:gd name="T10" fmla="*/ 67 w 67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1">
                  <a:moveTo>
                    <a:pt x="67" y="0"/>
                  </a:moveTo>
                  <a:lnTo>
                    <a:pt x="67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0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49" name="Freeform 201">
              <a:extLst>
                <a:ext uri="{FF2B5EF4-FFF2-40B4-BE49-F238E27FC236}">
                  <a16:creationId xmlns:a16="http://schemas.microsoft.com/office/drawing/2014/main" id="{0DE89EBB-0974-2E50-D888-42A219C60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337"/>
              <a:ext cx="14" cy="5"/>
            </a:xfrm>
            <a:custGeom>
              <a:avLst/>
              <a:gdLst>
                <a:gd name="T0" fmla="*/ 4 w 68"/>
                <a:gd name="T1" fmla="*/ 0 h 24"/>
                <a:gd name="T2" fmla="*/ 64 w 68"/>
                <a:gd name="T3" fmla="*/ 0 h 24"/>
                <a:gd name="T4" fmla="*/ 68 w 68"/>
                <a:gd name="T5" fmla="*/ 24 h 24"/>
                <a:gd name="T6" fmla="*/ 47 w 68"/>
                <a:gd name="T7" fmla="*/ 24 h 24"/>
                <a:gd name="T8" fmla="*/ 47 w 68"/>
                <a:gd name="T9" fmla="*/ 22 h 24"/>
                <a:gd name="T10" fmla="*/ 46 w 68"/>
                <a:gd name="T11" fmla="*/ 21 h 24"/>
                <a:gd name="T12" fmla="*/ 44 w 68"/>
                <a:gd name="T13" fmla="*/ 17 h 24"/>
                <a:gd name="T14" fmla="*/ 42 w 68"/>
                <a:gd name="T15" fmla="*/ 12 h 24"/>
                <a:gd name="T16" fmla="*/ 39 w 68"/>
                <a:gd name="T17" fmla="*/ 12 h 24"/>
                <a:gd name="T18" fmla="*/ 36 w 68"/>
                <a:gd name="T19" fmla="*/ 10 h 24"/>
                <a:gd name="T20" fmla="*/ 33 w 68"/>
                <a:gd name="T21" fmla="*/ 9 h 24"/>
                <a:gd name="T22" fmla="*/ 32 w 68"/>
                <a:gd name="T23" fmla="*/ 10 h 24"/>
                <a:gd name="T24" fmla="*/ 28 w 68"/>
                <a:gd name="T25" fmla="*/ 10 h 24"/>
                <a:gd name="T26" fmla="*/ 27 w 68"/>
                <a:gd name="T27" fmla="*/ 10 h 24"/>
                <a:gd name="T28" fmla="*/ 27 w 68"/>
                <a:gd name="T29" fmla="*/ 12 h 24"/>
                <a:gd name="T30" fmla="*/ 25 w 68"/>
                <a:gd name="T31" fmla="*/ 14 h 24"/>
                <a:gd name="T32" fmla="*/ 21 w 68"/>
                <a:gd name="T33" fmla="*/ 17 h 24"/>
                <a:gd name="T34" fmla="*/ 19 w 68"/>
                <a:gd name="T35" fmla="*/ 22 h 24"/>
                <a:gd name="T36" fmla="*/ 19 w 68"/>
                <a:gd name="T37" fmla="*/ 24 h 24"/>
                <a:gd name="T38" fmla="*/ 0 w 68"/>
                <a:gd name="T39" fmla="*/ 24 h 24"/>
                <a:gd name="T40" fmla="*/ 5 w 68"/>
                <a:gd name="T41" fmla="*/ 0 h 24"/>
                <a:gd name="T42" fmla="*/ 5 w 68"/>
                <a:gd name="T43" fmla="*/ 0 h 24"/>
                <a:gd name="T44" fmla="*/ 4 w 68"/>
                <a:gd name="T4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" h="24">
                  <a:moveTo>
                    <a:pt x="4" y="0"/>
                  </a:moveTo>
                  <a:lnTo>
                    <a:pt x="64" y="0"/>
                  </a:lnTo>
                  <a:lnTo>
                    <a:pt x="68" y="24"/>
                  </a:lnTo>
                  <a:lnTo>
                    <a:pt x="47" y="24"/>
                  </a:lnTo>
                  <a:lnTo>
                    <a:pt x="47" y="22"/>
                  </a:lnTo>
                  <a:lnTo>
                    <a:pt x="46" y="21"/>
                  </a:lnTo>
                  <a:lnTo>
                    <a:pt x="44" y="17"/>
                  </a:lnTo>
                  <a:lnTo>
                    <a:pt x="42" y="12"/>
                  </a:lnTo>
                  <a:lnTo>
                    <a:pt x="39" y="12"/>
                  </a:lnTo>
                  <a:lnTo>
                    <a:pt x="36" y="10"/>
                  </a:lnTo>
                  <a:lnTo>
                    <a:pt x="33" y="9"/>
                  </a:lnTo>
                  <a:lnTo>
                    <a:pt x="32" y="10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5" y="14"/>
                  </a:lnTo>
                  <a:lnTo>
                    <a:pt x="21" y="17"/>
                  </a:lnTo>
                  <a:lnTo>
                    <a:pt x="19" y="22"/>
                  </a:lnTo>
                  <a:lnTo>
                    <a:pt x="19" y="24"/>
                  </a:lnTo>
                  <a:lnTo>
                    <a:pt x="0" y="24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0" name="Freeform 202">
              <a:extLst>
                <a:ext uri="{FF2B5EF4-FFF2-40B4-BE49-F238E27FC236}">
                  <a16:creationId xmlns:a16="http://schemas.microsoft.com/office/drawing/2014/main" id="{E36BD5A9-076A-75AA-B068-1A419CDC3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337"/>
              <a:ext cx="14" cy="5"/>
            </a:xfrm>
            <a:custGeom>
              <a:avLst/>
              <a:gdLst>
                <a:gd name="T0" fmla="*/ 4 w 68"/>
                <a:gd name="T1" fmla="*/ 0 h 24"/>
                <a:gd name="T2" fmla="*/ 64 w 68"/>
                <a:gd name="T3" fmla="*/ 0 h 24"/>
                <a:gd name="T4" fmla="*/ 68 w 68"/>
                <a:gd name="T5" fmla="*/ 24 h 24"/>
                <a:gd name="T6" fmla="*/ 47 w 68"/>
                <a:gd name="T7" fmla="*/ 24 h 24"/>
                <a:gd name="T8" fmla="*/ 47 w 68"/>
                <a:gd name="T9" fmla="*/ 22 h 24"/>
                <a:gd name="T10" fmla="*/ 46 w 68"/>
                <a:gd name="T11" fmla="*/ 21 h 24"/>
                <a:gd name="T12" fmla="*/ 44 w 68"/>
                <a:gd name="T13" fmla="*/ 17 h 24"/>
                <a:gd name="T14" fmla="*/ 42 w 68"/>
                <a:gd name="T15" fmla="*/ 12 h 24"/>
                <a:gd name="T16" fmla="*/ 39 w 68"/>
                <a:gd name="T17" fmla="*/ 12 h 24"/>
                <a:gd name="T18" fmla="*/ 36 w 68"/>
                <a:gd name="T19" fmla="*/ 10 h 24"/>
                <a:gd name="T20" fmla="*/ 33 w 68"/>
                <a:gd name="T21" fmla="*/ 9 h 24"/>
                <a:gd name="T22" fmla="*/ 32 w 68"/>
                <a:gd name="T23" fmla="*/ 10 h 24"/>
                <a:gd name="T24" fmla="*/ 28 w 68"/>
                <a:gd name="T25" fmla="*/ 10 h 24"/>
                <a:gd name="T26" fmla="*/ 27 w 68"/>
                <a:gd name="T27" fmla="*/ 10 h 24"/>
                <a:gd name="T28" fmla="*/ 27 w 68"/>
                <a:gd name="T29" fmla="*/ 12 h 24"/>
                <a:gd name="T30" fmla="*/ 25 w 68"/>
                <a:gd name="T31" fmla="*/ 14 h 24"/>
                <a:gd name="T32" fmla="*/ 21 w 68"/>
                <a:gd name="T33" fmla="*/ 17 h 24"/>
                <a:gd name="T34" fmla="*/ 19 w 68"/>
                <a:gd name="T35" fmla="*/ 22 h 24"/>
                <a:gd name="T36" fmla="*/ 19 w 68"/>
                <a:gd name="T37" fmla="*/ 24 h 24"/>
                <a:gd name="T38" fmla="*/ 0 w 68"/>
                <a:gd name="T39" fmla="*/ 24 h 24"/>
                <a:gd name="T40" fmla="*/ 5 w 68"/>
                <a:gd name="T41" fmla="*/ 0 h 24"/>
                <a:gd name="T42" fmla="*/ 5 w 68"/>
                <a:gd name="T4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24">
                  <a:moveTo>
                    <a:pt x="4" y="0"/>
                  </a:moveTo>
                  <a:lnTo>
                    <a:pt x="64" y="0"/>
                  </a:lnTo>
                  <a:lnTo>
                    <a:pt x="68" y="24"/>
                  </a:lnTo>
                  <a:lnTo>
                    <a:pt x="47" y="24"/>
                  </a:lnTo>
                  <a:lnTo>
                    <a:pt x="47" y="22"/>
                  </a:lnTo>
                  <a:lnTo>
                    <a:pt x="46" y="21"/>
                  </a:lnTo>
                  <a:lnTo>
                    <a:pt x="44" y="17"/>
                  </a:lnTo>
                  <a:lnTo>
                    <a:pt x="42" y="12"/>
                  </a:lnTo>
                  <a:lnTo>
                    <a:pt x="39" y="12"/>
                  </a:lnTo>
                  <a:lnTo>
                    <a:pt x="36" y="10"/>
                  </a:lnTo>
                  <a:lnTo>
                    <a:pt x="33" y="9"/>
                  </a:lnTo>
                  <a:lnTo>
                    <a:pt x="32" y="10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5" y="14"/>
                  </a:lnTo>
                  <a:lnTo>
                    <a:pt x="21" y="17"/>
                  </a:lnTo>
                  <a:lnTo>
                    <a:pt x="19" y="22"/>
                  </a:lnTo>
                  <a:lnTo>
                    <a:pt x="19" y="24"/>
                  </a:lnTo>
                  <a:lnTo>
                    <a:pt x="0" y="24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1" name="Freeform 203">
              <a:extLst>
                <a:ext uri="{FF2B5EF4-FFF2-40B4-BE49-F238E27FC236}">
                  <a16:creationId xmlns:a16="http://schemas.microsoft.com/office/drawing/2014/main" id="{19D6F725-B33A-5D3F-10AA-BB5BA1CFC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342"/>
              <a:ext cx="14" cy="2"/>
            </a:xfrm>
            <a:custGeom>
              <a:avLst/>
              <a:gdLst>
                <a:gd name="T0" fmla="*/ 70 w 71"/>
                <a:gd name="T1" fmla="*/ 0 h 10"/>
                <a:gd name="T2" fmla="*/ 71 w 71"/>
                <a:gd name="T3" fmla="*/ 1 h 10"/>
                <a:gd name="T4" fmla="*/ 71 w 71"/>
                <a:gd name="T5" fmla="*/ 10 h 10"/>
                <a:gd name="T6" fmla="*/ 0 w 71"/>
                <a:gd name="T7" fmla="*/ 10 h 10"/>
                <a:gd name="T8" fmla="*/ 0 w 71"/>
                <a:gd name="T9" fmla="*/ 1 h 10"/>
                <a:gd name="T10" fmla="*/ 3 w 71"/>
                <a:gd name="T11" fmla="*/ 1 h 10"/>
                <a:gd name="T12" fmla="*/ 70 w 71"/>
                <a:gd name="T13" fmla="*/ 1 h 10"/>
                <a:gd name="T14" fmla="*/ 70 w 71"/>
                <a:gd name="T15" fmla="*/ 1 h 10"/>
                <a:gd name="T16" fmla="*/ 70 w 71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">
                  <a:moveTo>
                    <a:pt x="70" y="0"/>
                  </a:moveTo>
                  <a:lnTo>
                    <a:pt x="71" y="1"/>
                  </a:lnTo>
                  <a:lnTo>
                    <a:pt x="71" y="10"/>
                  </a:lnTo>
                  <a:lnTo>
                    <a:pt x="0" y="10"/>
                  </a:lnTo>
                  <a:lnTo>
                    <a:pt x="0" y="1"/>
                  </a:lnTo>
                  <a:lnTo>
                    <a:pt x="3" y="1"/>
                  </a:lnTo>
                  <a:lnTo>
                    <a:pt x="70" y="1"/>
                  </a:lnTo>
                  <a:lnTo>
                    <a:pt x="70" y="1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2" name="Freeform 204">
              <a:extLst>
                <a:ext uri="{FF2B5EF4-FFF2-40B4-BE49-F238E27FC236}">
                  <a16:creationId xmlns:a16="http://schemas.microsoft.com/office/drawing/2014/main" id="{F547228B-3E96-A00F-5F85-B59F23F24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342"/>
              <a:ext cx="14" cy="2"/>
            </a:xfrm>
            <a:custGeom>
              <a:avLst/>
              <a:gdLst>
                <a:gd name="T0" fmla="*/ 70 w 71"/>
                <a:gd name="T1" fmla="*/ 0 h 10"/>
                <a:gd name="T2" fmla="*/ 71 w 71"/>
                <a:gd name="T3" fmla="*/ 1 h 10"/>
                <a:gd name="T4" fmla="*/ 71 w 71"/>
                <a:gd name="T5" fmla="*/ 10 h 10"/>
                <a:gd name="T6" fmla="*/ 0 w 71"/>
                <a:gd name="T7" fmla="*/ 10 h 10"/>
                <a:gd name="T8" fmla="*/ 0 w 71"/>
                <a:gd name="T9" fmla="*/ 1 h 10"/>
                <a:gd name="T10" fmla="*/ 3 w 71"/>
                <a:gd name="T11" fmla="*/ 1 h 10"/>
                <a:gd name="T12" fmla="*/ 70 w 71"/>
                <a:gd name="T13" fmla="*/ 1 h 10"/>
                <a:gd name="T14" fmla="*/ 70 w 71"/>
                <a:gd name="T15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0">
                  <a:moveTo>
                    <a:pt x="70" y="0"/>
                  </a:moveTo>
                  <a:lnTo>
                    <a:pt x="71" y="1"/>
                  </a:lnTo>
                  <a:lnTo>
                    <a:pt x="71" y="10"/>
                  </a:lnTo>
                  <a:lnTo>
                    <a:pt x="0" y="10"/>
                  </a:lnTo>
                  <a:lnTo>
                    <a:pt x="0" y="1"/>
                  </a:lnTo>
                  <a:lnTo>
                    <a:pt x="3" y="1"/>
                  </a:lnTo>
                  <a:lnTo>
                    <a:pt x="70" y="1"/>
                  </a:lnTo>
                  <a:lnTo>
                    <a:pt x="70" y="1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3" name="Freeform 205">
              <a:extLst>
                <a:ext uri="{FF2B5EF4-FFF2-40B4-BE49-F238E27FC236}">
                  <a16:creationId xmlns:a16="http://schemas.microsoft.com/office/drawing/2014/main" id="{AEA5086A-31F0-166E-246E-CAB6BF4AB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328"/>
              <a:ext cx="14" cy="7"/>
            </a:xfrm>
            <a:custGeom>
              <a:avLst/>
              <a:gdLst>
                <a:gd name="T0" fmla="*/ 0 w 67"/>
                <a:gd name="T1" fmla="*/ 4 h 33"/>
                <a:gd name="T2" fmla="*/ 13 w 67"/>
                <a:gd name="T3" fmla="*/ 4 h 33"/>
                <a:gd name="T4" fmla="*/ 18 w 67"/>
                <a:gd name="T5" fmla="*/ 25 h 33"/>
                <a:gd name="T6" fmla="*/ 27 w 67"/>
                <a:gd name="T7" fmla="*/ 25 h 33"/>
                <a:gd name="T8" fmla="*/ 22 w 67"/>
                <a:gd name="T9" fmla="*/ 0 h 33"/>
                <a:gd name="T10" fmla="*/ 46 w 67"/>
                <a:gd name="T11" fmla="*/ 0 h 33"/>
                <a:gd name="T12" fmla="*/ 40 w 67"/>
                <a:gd name="T13" fmla="*/ 25 h 33"/>
                <a:gd name="T14" fmla="*/ 49 w 67"/>
                <a:gd name="T15" fmla="*/ 25 h 33"/>
                <a:gd name="T16" fmla="*/ 55 w 67"/>
                <a:gd name="T17" fmla="*/ 4 h 33"/>
                <a:gd name="T18" fmla="*/ 67 w 67"/>
                <a:gd name="T19" fmla="*/ 4 h 33"/>
                <a:gd name="T20" fmla="*/ 64 w 67"/>
                <a:gd name="T21" fmla="*/ 33 h 33"/>
                <a:gd name="T22" fmla="*/ 5 w 67"/>
                <a:gd name="T23" fmla="*/ 33 h 33"/>
                <a:gd name="T24" fmla="*/ 0 w 67"/>
                <a:gd name="T25" fmla="*/ 4 h 33"/>
                <a:gd name="T26" fmla="*/ 0 w 67"/>
                <a:gd name="T2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33">
                  <a:moveTo>
                    <a:pt x="0" y="4"/>
                  </a:moveTo>
                  <a:lnTo>
                    <a:pt x="13" y="4"/>
                  </a:lnTo>
                  <a:lnTo>
                    <a:pt x="18" y="25"/>
                  </a:lnTo>
                  <a:lnTo>
                    <a:pt x="27" y="25"/>
                  </a:lnTo>
                  <a:lnTo>
                    <a:pt x="22" y="0"/>
                  </a:lnTo>
                  <a:lnTo>
                    <a:pt x="46" y="0"/>
                  </a:lnTo>
                  <a:lnTo>
                    <a:pt x="40" y="25"/>
                  </a:lnTo>
                  <a:lnTo>
                    <a:pt x="49" y="25"/>
                  </a:lnTo>
                  <a:lnTo>
                    <a:pt x="55" y="4"/>
                  </a:lnTo>
                  <a:lnTo>
                    <a:pt x="67" y="4"/>
                  </a:lnTo>
                  <a:lnTo>
                    <a:pt x="64" y="33"/>
                  </a:lnTo>
                  <a:lnTo>
                    <a:pt x="5" y="3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4" name="Freeform 206">
              <a:extLst>
                <a:ext uri="{FF2B5EF4-FFF2-40B4-BE49-F238E27FC236}">
                  <a16:creationId xmlns:a16="http://schemas.microsoft.com/office/drawing/2014/main" id="{27270AAB-B7B1-DF36-09B3-C36F7F0AB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328"/>
              <a:ext cx="14" cy="7"/>
            </a:xfrm>
            <a:custGeom>
              <a:avLst/>
              <a:gdLst>
                <a:gd name="T0" fmla="*/ 0 w 67"/>
                <a:gd name="T1" fmla="*/ 4 h 33"/>
                <a:gd name="T2" fmla="*/ 13 w 67"/>
                <a:gd name="T3" fmla="*/ 4 h 33"/>
                <a:gd name="T4" fmla="*/ 18 w 67"/>
                <a:gd name="T5" fmla="*/ 25 h 33"/>
                <a:gd name="T6" fmla="*/ 27 w 67"/>
                <a:gd name="T7" fmla="*/ 25 h 33"/>
                <a:gd name="T8" fmla="*/ 22 w 67"/>
                <a:gd name="T9" fmla="*/ 0 h 33"/>
                <a:gd name="T10" fmla="*/ 46 w 67"/>
                <a:gd name="T11" fmla="*/ 0 h 33"/>
                <a:gd name="T12" fmla="*/ 40 w 67"/>
                <a:gd name="T13" fmla="*/ 25 h 33"/>
                <a:gd name="T14" fmla="*/ 49 w 67"/>
                <a:gd name="T15" fmla="*/ 25 h 33"/>
                <a:gd name="T16" fmla="*/ 55 w 67"/>
                <a:gd name="T17" fmla="*/ 4 h 33"/>
                <a:gd name="T18" fmla="*/ 67 w 67"/>
                <a:gd name="T19" fmla="*/ 4 h 33"/>
                <a:gd name="T20" fmla="*/ 64 w 67"/>
                <a:gd name="T21" fmla="*/ 33 h 33"/>
                <a:gd name="T22" fmla="*/ 5 w 67"/>
                <a:gd name="T23" fmla="*/ 33 h 33"/>
                <a:gd name="T24" fmla="*/ 0 w 67"/>
                <a:gd name="T25" fmla="*/ 4 h 33"/>
                <a:gd name="T26" fmla="*/ 0 w 67"/>
                <a:gd name="T2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33">
                  <a:moveTo>
                    <a:pt x="0" y="4"/>
                  </a:moveTo>
                  <a:lnTo>
                    <a:pt x="13" y="4"/>
                  </a:lnTo>
                  <a:lnTo>
                    <a:pt x="18" y="25"/>
                  </a:lnTo>
                  <a:lnTo>
                    <a:pt x="27" y="25"/>
                  </a:lnTo>
                  <a:lnTo>
                    <a:pt x="22" y="0"/>
                  </a:lnTo>
                  <a:lnTo>
                    <a:pt x="46" y="0"/>
                  </a:lnTo>
                  <a:lnTo>
                    <a:pt x="40" y="25"/>
                  </a:lnTo>
                  <a:lnTo>
                    <a:pt x="49" y="25"/>
                  </a:lnTo>
                  <a:lnTo>
                    <a:pt x="55" y="4"/>
                  </a:lnTo>
                  <a:lnTo>
                    <a:pt x="67" y="4"/>
                  </a:lnTo>
                  <a:lnTo>
                    <a:pt x="64" y="33"/>
                  </a:lnTo>
                  <a:lnTo>
                    <a:pt x="5" y="33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5" name="Freeform 207">
              <a:extLst>
                <a:ext uri="{FF2B5EF4-FFF2-40B4-BE49-F238E27FC236}">
                  <a16:creationId xmlns:a16="http://schemas.microsoft.com/office/drawing/2014/main" id="{8039FF96-683B-511C-A3FE-5015C1401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335"/>
              <a:ext cx="14" cy="2"/>
            </a:xfrm>
            <a:custGeom>
              <a:avLst/>
              <a:gdLst>
                <a:gd name="T0" fmla="*/ 67 w 67"/>
                <a:gd name="T1" fmla="*/ 0 h 12"/>
                <a:gd name="T2" fmla="*/ 67 w 67"/>
                <a:gd name="T3" fmla="*/ 12 h 12"/>
                <a:gd name="T4" fmla="*/ 0 w 67"/>
                <a:gd name="T5" fmla="*/ 12 h 12"/>
                <a:gd name="T6" fmla="*/ 0 w 67"/>
                <a:gd name="T7" fmla="*/ 1 h 12"/>
                <a:gd name="T8" fmla="*/ 67 w 67"/>
                <a:gd name="T9" fmla="*/ 1 h 12"/>
                <a:gd name="T10" fmla="*/ 67 w 67"/>
                <a:gd name="T11" fmla="*/ 1 h 12"/>
                <a:gd name="T12" fmla="*/ 67 w 67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12">
                  <a:moveTo>
                    <a:pt x="67" y="0"/>
                  </a:moveTo>
                  <a:lnTo>
                    <a:pt x="67" y="12"/>
                  </a:lnTo>
                  <a:lnTo>
                    <a:pt x="0" y="12"/>
                  </a:lnTo>
                  <a:lnTo>
                    <a:pt x="0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6" name="Freeform 208">
              <a:extLst>
                <a:ext uri="{FF2B5EF4-FFF2-40B4-BE49-F238E27FC236}">
                  <a16:creationId xmlns:a16="http://schemas.microsoft.com/office/drawing/2014/main" id="{12C6E618-6020-1048-021E-3313A5DC1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335"/>
              <a:ext cx="14" cy="2"/>
            </a:xfrm>
            <a:custGeom>
              <a:avLst/>
              <a:gdLst>
                <a:gd name="T0" fmla="*/ 67 w 67"/>
                <a:gd name="T1" fmla="*/ 0 h 12"/>
                <a:gd name="T2" fmla="*/ 67 w 67"/>
                <a:gd name="T3" fmla="*/ 12 h 12"/>
                <a:gd name="T4" fmla="*/ 0 w 67"/>
                <a:gd name="T5" fmla="*/ 12 h 12"/>
                <a:gd name="T6" fmla="*/ 0 w 67"/>
                <a:gd name="T7" fmla="*/ 1 h 12"/>
                <a:gd name="T8" fmla="*/ 67 w 67"/>
                <a:gd name="T9" fmla="*/ 1 h 12"/>
                <a:gd name="T10" fmla="*/ 67 w 67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2">
                  <a:moveTo>
                    <a:pt x="67" y="0"/>
                  </a:moveTo>
                  <a:lnTo>
                    <a:pt x="67" y="12"/>
                  </a:lnTo>
                  <a:lnTo>
                    <a:pt x="0" y="12"/>
                  </a:lnTo>
                  <a:lnTo>
                    <a:pt x="0" y="1"/>
                  </a:lnTo>
                  <a:lnTo>
                    <a:pt x="67" y="1"/>
                  </a:lnTo>
                  <a:lnTo>
                    <a:pt x="67" y="1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7" name="Freeform 209">
              <a:extLst>
                <a:ext uri="{FF2B5EF4-FFF2-40B4-BE49-F238E27FC236}">
                  <a16:creationId xmlns:a16="http://schemas.microsoft.com/office/drawing/2014/main" id="{9946867E-6363-7AB5-0B9B-A462B0C5C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376"/>
              <a:ext cx="12" cy="12"/>
            </a:xfrm>
            <a:custGeom>
              <a:avLst/>
              <a:gdLst>
                <a:gd name="T0" fmla="*/ 0 w 64"/>
                <a:gd name="T1" fmla="*/ 35 h 56"/>
                <a:gd name="T2" fmla="*/ 42 w 64"/>
                <a:gd name="T3" fmla="*/ 0 h 56"/>
                <a:gd name="T4" fmla="*/ 64 w 64"/>
                <a:gd name="T5" fmla="*/ 15 h 56"/>
                <a:gd name="T6" fmla="*/ 49 w 64"/>
                <a:gd name="T7" fmla="*/ 27 h 56"/>
                <a:gd name="T8" fmla="*/ 49 w 64"/>
                <a:gd name="T9" fmla="*/ 27 h 56"/>
                <a:gd name="T10" fmla="*/ 45 w 64"/>
                <a:gd name="T11" fmla="*/ 26 h 56"/>
                <a:gd name="T12" fmla="*/ 42 w 64"/>
                <a:gd name="T13" fmla="*/ 24 h 56"/>
                <a:gd name="T14" fmla="*/ 35 w 64"/>
                <a:gd name="T15" fmla="*/ 23 h 56"/>
                <a:gd name="T16" fmla="*/ 33 w 64"/>
                <a:gd name="T17" fmla="*/ 23 h 56"/>
                <a:gd name="T18" fmla="*/ 31 w 64"/>
                <a:gd name="T19" fmla="*/ 25 h 56"/>
                <a:gd name="T20" fmla="*/ 26 w 64"/>
                <a:gd name="T21" fmla="*/ 26 h 56"/>
                <a:gd name="T22" fmla="*/ 28 w 64"/>
                <a:gd name="T23" fmla="*/ 27 h 56"/>
                <a:gd name="T24" fmla="*/ 25 w 64"/>
                <a:gd name="T25" fmla="*/ 30 h 56"/>
                <a:gd name="T26" fmla="*/ 25 w 64"/>
                <a:gd name="T27" fmla="*/ 31 h 56"/>
                <a:gd name="T28" fmla="*/ 25 w 64"/>
                <a:gd name="T29" fmla="*/ 32 h 56"/>
                <a:gd name="T30" fmla="*/ 25 w 64"/>
                <a:gd name="T31" fmla="*/ 35 h 56"/>
                <a:gd name="T32" fmla="*/ 25 w 64"/>
                <a:gd name="T33" fmla="*/ 38 h 56"/>
                <a:gd name="T34" fmla="*/ 29 w 64"/>
                <a:gd name="T35" fmla="*/ 43 h 56"/>
                <a:gd name="T36" fmla="*/ 29 w 64"/>
                <a:gd name="T37" fmla="*/ 44 h 56"/>
                <a:gd name="T38" fmla="*/ 14 w 64"/>
                <a:gd name="T39" fmla="*/ 56 h 56"/>
                <a:gd name="T40" fmla="*/ 0 w 64"/>
                <a:gd name="T41" fmla="*/ 35 h 56"/>
                <a:gd name="T42" fmla="*/ 0 w 64"/>
                <a:gd name="T43" fmla="*/ 3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56">
                  <a:moveTo>
                    <a:pt x="0" y="35"/>
                  </a:moveTo>
                  <a:lnTo>
                    <a:pt x="42" y="0"/>
                  </a:lnTo>
                  <a:lnTo>
                    <a:pt x="64" y="15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5" y="26"/>
                  </a:lnTo>
                  <a:lnTo>
                    <a:pt x="42" y="24"/>
                  </a:lnTo>
                  <a:lnTo>
                    <a:pt x="35" y="23"/>
                  </a:lnTo>
                  <a:lnTo>
                    <a:pt x="33" y="23"/>
                  </a:lnTo>
                  <a:lnTo>
                    <a:pt x="31" y="25"/>
                  </a:lnTo>
                  <a:lnTo>
                    <a:pt x="26" y="26"/>
                  </a:lnTo>
                  <a:lnTo>
                    <a:pt x="28" y="27"/>
                  </a:lnTo>
                  <a:lnTo>
                    <a:pt x="25" y="30"/>
                  </a:lnTo>
                  <a:lnTo>
                    <a:pt x="25" y="31"/>
                  </a:lnTo>
                  <a:lnTo>
                    <a:pt x="25" y="32"/>
                  </a:lnTo>
                  <a:lnTo>
                    <a:pt x="25" y="35"/>
                  </a:lnTo>
                  <a:lnTo>
                    <a:pt x="25" y="38"/>
                  </a:lnTo>
                  <a:lnTo>
                    <a:pt x="29" y="43"/>
                  </a:lnTo>
                  <a:lnTo>
                    <a:pt x="29" y="44"/>
                  </a:lnTo>
                  <a:lnTo>
                    <a:pt x="14" y="56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8" name="Freeform 210">
              <a:extLst>
                <a:ext uri="{FF2B5EF4-FFF2-40B4-BE49-F238E27FC236}">
                  <a16:creationId xmlns:a16="http://schemas.microsoft.com/office/drawing/2014/main" id="{3DAC9463-0B99-68B8-B370-0004C9C78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376"/>
              <a:ext cx="12" cy="12"/>
            </a:xfrm>
            <a:custGeom>
              <a:avLst/>
              <a:gdLst>
                <a:gd name="T0" fmla="*/ 0 w 64"/>
                <a:gd name="T1" fmla="*/ 35 h 56"/>
                <a:gd name="T2" fmla="*/ 42 w 64"/>
                <a:gd name="T3" fmla="*/ 0 h 56"/>
                <a:gd name="T4" fmla="*/ 64 w 64"/>
                <a:gd name="T5" fmla="*/ 15 h 56"/>
                <a:gd name="T6" fmla="*/ 49 w 64"/>
                <a:gd name="T7" fmla="*/ 27 h 56"/>
                <a:gd name="T8" fmla="*/ 49 w 64"/>
                <a:gd name="T9" fmla="*/ 27 h 56"/>
                <a:gd name="T10" fmla="*/ 45 w 64"/>
                <a:gd name="T11" fmla="*/ 26 h 56"/>
                <a:gd name="T12" fmla="*/ 42 w 64"/>
                <a:gd name="T13" fmla="*/ 24 h 56"/>
                <a:gd name="T14" fmla="*/ 35 w 64"/>
                <a:gd name="T15" fmla="*/ 23 h 56"/>
                <a:gd name="T16" fmla="*/ 33 w 64"/>
                <a:gd name="T17" fmla="*/ 23 h 56"/>
                <a:gd name="T18" fmla="*/ 31 w 64"/>
                <a:gd name="T19" fmla="*/ 25 h 56"/>
                <a:gd name="T20" fmla="*/ 26 w 64"/>
                <a:gd name="T21" fmla="*/ 26 h 56"/>
                <a:gd name="T22" fmla="*/ 28 w 64"/>
                <a:gd name="T23" fmla="*/ 27 h 56"/>
                <a:gd name="T24" fmla="*/ 25 w 64"/>
                <a:gd name="T25" fmla="*/ 30 h 56"/>
                <a:gd name="T26" fmla="*/ 25 w 64"/>
                <a:gd name="T27" fmla="*/ 31 h 56"/>
                <a:gd name="T28" fmla="*/ 25 w 64"/>
                <a:gd name="T29" fmla="*/ 32 h 56"/>
                <a:gd name="T30" fmla="*/ 25 w 64"/>
                <a:gd name="T31" fmla="*/ 35 h 56"/>
                <a:gd name="T32" fmla="*/ 25 w 64"/>
                <a:gd name="T33" fmla="*/ 38 h 56"/>
                <a:gd name="T34" fmla="*/ 29 w 64"/>
                <a:gd name="T35" fmla="*/ 43 h 56"/>
                <a:gd name="T36" fmla="*/ 29 w 64"/>
                <a:gd name="T37" fmla="*/ 44 h 56"/>
                <a:gd name="T38" fmla="*/ 14 w 64"/>
                <a:gd name="T39" fmla="*/ 56 h 56"/>
                <a:gd name="T40" fmla="*/ 0 w 64"/>
                <a:gd name="T41" fmla="*/ 35 h 56"/>
                <a:gd name="T42" fmla="*/ 0 w 64"/>
                <a:gd name="T43" fmla="*/ 3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56">
                  <a:moveTo>
                    <a:pt x="0" y="35"/>
                  </a:moveTo>
                  <a:lnTo>
                    <a:pt x="42" y="0"/>
                  </a:lnTo>
                  <a:lnTo>
                    <a:pt x="64" y="15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5" y="26"/>
                  </a:lnTo>
                  <a:lnTo>
                    <a:pt x="42" y="24"/>
                  </a:lnTo>
                  <a:lnTo>
                    <a:pt x="35" y="23"/>
                  </a:lnTo>
                  <a:lnTo>
                    <a:pt x="33" y="23"/>
                  </a:lnTo>
                  <a:lnTo>
                    <a:pt x="31" y="25"/>
                  </a:lnTo>
                  <a:lnTo>
                    <a:pt x="26" y="26"/>
                  </a:lnTo>
                  <a:lnTo>
                    <a:pt x="28" y="27"/>
                  </a:lnTo>
                  <a:lnTo>
                    <a:pt x="25" y="30"/>
                  </a:lnTo>
                  <a:lnTo>
                    <a:pt x="25" y="31"/>
                  </a:lnTo>
                  <a:lnTo>
                    <a:pt x="25" y="32"/>
                  </a:lnTo>
                  <a:lnTo>
                    <a:pt x="25" y="35"/>
                  </a:lnTo>
                  <a:lnTo>
                    <a:pt x="25" y="38"/>
                  </a:lnTo>
                  <a:lnTo>
                    <a:pt x="29" y="43"/>
                  </a:lnTo>
                  <a:lnTo>
                    <a:pt x="29" y="44"/>
                  </a:lnTo>
                  <a:lnTo>
                    <a:pt x="14" y="56"/>
                  </a:lnTo>
                  <a:lnTo>
                    <a:pt x="0" y="35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9" name="Freeform 211">
              <a:extLst>
                <a:ext uri="{FF2B5EF4-FFF2-40B4-BE49-F238E27FC236}">
                  <a16:creationId xmlns:a16="http://schemas.microsoft.com/office/drawing/2014/main" id="{2EFEF9E1-7A02-B8E3-A4C9-B272CE747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" y="379"/>
              <a:ext cx="12" cy="11"/>
            </a:xfrm>
            <a:custGeom>
              <a:avLst/>
              <a:gdLst>
                <a:gd name="T0" fmla="*/ 51 w 60"/>
                <a:gd name="T1" fmla="*/ 1 h 52"/>
                <a:gd name="T2" fmla="*/ 52 w 60"/>
                <a:gd name="T3" fmla="*/ 0 h 52"/>
                <a:gd name="T4" fmla="*/ 60 w 60"/>
                <a:gd name="T5" fmla="*/ 7 h 52"/>
                <a:gd name="T6" fmla="*/ 9 w 60"/>
                <a:gd name="T7" fmla="*/ 52 h 52"/>
                <a:gd name="T8" fmla="*/ 0 w 60"/>
                <a:gd name="T9" fmla="*/ 43 h 52"/>
                <a:gd name="T10" fmla="*/ 2 w 60"/>
                <a:gd name="T11" fmla="*/ 42 h 52"/>
                <a:gd name="T12" fmla="*/ 51 w 60"/>
                <a:gd name="T13" fmla="*/ 1 h 52"/>
                <a:gd name="T14" fmla="*/ 51 w 60"/>
                <a:gd name="T15" fmla="*/ 1 h 52"/>
                <a:gd name="T16" fmla="*/ 51 w 60"/>
                <a:gd name="T17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52">
                  <a:moveTo>
                    <a:pt x="51" y="1"/>
                  </a:moveTo>
                  <a:lnTo>
                    <a:pt x="52" y="0"/>
                  </a:lnTo>
                  <a:lnTo>
                    <a:pt x="60" y="7"/>
                  </a:lnTo>
                  <a:lnTo>
                    <a:pt x="9" y="52"/>
                  </a:lnTo>
                  <a:lnTo>
                    <a:pt x="0" y="43"/>
                  </a:lnTo>
                  <a:lnTo>
                    <a:pt x="2" y="42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0" name="Freeform 212">
              <a:extLst>
                <a:ext uri="{FF2B5EF4-FFF2-40B4-BE49-F238E27FC236}">
                  <a16:creationId xmlns:a16="http://schemas.microsoft.com/office/drawing/2014/main" id="{9BC469ED-A302-F5A9-8472-3703B4302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" y="379"/>
              <a:ext cx="12" cy="11"/>
            </a:xfrm>
            <a:custGeom>
              <a:avLst/>
              <a:gdLst>
                <a:gd name="T0" fmla="*/ 51 w 60"/>
                <a:gd name="T1" fmla="*/ 1 h 52"/>
                <a:gd name="T2" fmla="*/ 52 w 60"/>
                <a:gd name="T3" fmla="*/ 0 h 52"/>
                <a:gd name="T4" fmla="*/ 60 w 60"/>
                <a:gd name="T5" fmla="*/ 7 h 52"/>
                <a:gd name="T6" fmla="*/ 9 w 60"/>
                <a:gd name="T7" fmla="*/ 52 h 52"/>
                <a:gd name="T8" fmla="*/ 0 w 60"/>
                <a:gd name="T9" fmla="*/ 43 h 52"/>
                <a:gd name="T10" fmla="*/ 2 w 60"/>
                <a:gd name="T11" fmla="*/ 42 h 52"/>
                <a:gd name="T12" fmla="*/ 51 w 60"/>
                <a:gd name="T13" fmla="*/ 1 h 52"/>
                <a:gd name="T14" fmla="*/ 51 w 60"/>
                <a:gd name="T15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2">
                  <a:moveTo>
                    <a:pt x="51" y="1"/>
                  </a:moveTo>
                  <a:lnTo>
                    <a:pt x="52" y="0"/>
                  </a:lnTo>
                  <a:lnTo>
                    <a:pt x="60" y="7"/>
                  </a:lnTo>
                  <a:lnTo>
                    <a:pt x="9" y="52"/>
                  </a:lnTo>
                  <a:lnTo>
                    <a:pt x="0" y="43"/>
                  </a:lnTo>
                  <a:lnTo>
                    <a:pt x="2" y="42"/>
                  </a:lnTo>
                  <a:lnTo>
                    <a:pt x="51" y="1"/>
                  </a:lnTo>
                  <a:lnTo>
                    <a:pt x="51" y="1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1" name="Freeform 213">
              <a:extLst>
                <a:ext uri="{FF2B5EF4-FFF2-40B4-BE49-F238E27FC236}">
                  <a16:creationId xmlns:a16="http://schemas.microsoft.com/office/drawing/2014/main" id="{E5360AA4-3713-1C40-90AA-A6AEA0EE3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" y="370"/>
              <a:ext cx="14" cy="12"/>
            </a:xfrm>
            <a:custGeom>
              <a:avLst/>
              <a:gdLst>
                <a:gd name="T0" fmla="*/ 0 w 70"/>
                <a:gd name="T1" fmla="*/ 41 h 59"/>
                <a:gd name="T2" fmla="*/ 10 w 70"/>
                <a:gd name="T3" fmla="*/ 33 h 59"/>
                <a:gd name="T4" fmla="*/ 29 w 70"/>
                <a:gd name="T5" fmla="*/ 45 h 59"/>
                <a:gd name="T6" fmla="*/ 37 w 70"/>
                <a:gd name="T7" fmla="*/ 39 h 59"/>
                <a:gd name="T8" fmla="*/ 16 w 70"/>
                <a:gd name="T9" fmla="*/ 24 h 59"/>
                <a:gd name="T10" fmla="*/ 33 w 70"/>
                <a:gd name="T11" fmla="*/ 11 h 59"/>
                <a:gd name="T12" fmla="*/ 47 w 70"/>
                <a:gd name="T13" fmla="*/ 32 h 59"/>
                <a:gd name="T14" fmla="*/ 52 w 70"/>
                <a:gd name="T15" fmla="*/ 24 h 59"/>
                <a:gd name="T16" fmla="*/ 41 w 70"/>
                <a:gd name="T17" fmla="*/ 7 h 59"/>
                <a:gd name="T18" fmla="*/ 50 w 70"/>
                <a:gd name="T19" fmla="*/ 0 h 59"/>
                <a:gd name="T20" fmla="*/ 70 w 70"/>
                <a:gd name="T21" fmla="*/ 23 h 59"/>
                <a:gd name="T22" fmla="*/ 28 w 70"/>
                <a:gd name="T23" fmla="*/ 59 h 59"/>
                <a:gd name="T24" fmla="*/ 2 w 70"/>
                <a:gd name="T25" fmla="*/ 41 h 59"/>
                <a:gd name="T26" fmla="*/ 2 w 70"/>
                <a:gd name="T27" fmla="*/ 41 h 59"/>
                <a:gd name="T28" fmla="*/ 0 w 70"/>
                <a:gd name="T29" fmla="*/ 4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59">
                  <a:moveTo>
                    <a:pt x="0" y="41"/>
                  </a:moveTo>
                  <a:lnTo>
                    <a:pt x="10" y="33"/>
                  </a:lnTo>
                  <a:lnTo>
                    <a:pt x="29" y="45"/>
                  </a:lnTo>
                  <a:lnTo>
                    <a:pt x="37" y="39"/>
                  </a:lnTo>
                  <a:lnTo>
                    <a:pt x="16" y="24"/>
                  </a:lnTo>
                  <a:lnTo>
                    <a:pt x="33" y="11"/>
                  </a:lnTo>
                  <a:lnTo>
                    <a:pt x="47" y="32"/>
                  </a:lnTo>
                  <a:lnTo>
                    <a:pt x="52" y="24"/>
                  </a:lnTo>
                  <a:lnTo>
                    <a:pt x="41" y="7"/>
                  </a:lnTo>
                  <a:lnTo>
                    <a:pt x="50" y="0"/>
                  </a:lnTo>
                  <a:lnTo>
                    <a:pt x="70" y="23"/>
                  </a:lnTo>
                  <a:lnTo>
                    <a:pt x="28" y="59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2" name="Freeform 214">
              <a:extLst>
                <a:ext uri="{FF2B5EF4-FFF2-40B4-BE49-F238E27FC236}">
                  <a16:creationId xmlns:a16="http://schemas.microsoft.com/office/drawing/2014/main" id="{7D2105AB-615F-FEE3-9474-A4E862BD3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" y="370"/>
              <a:ext cx="14" cy="12"/>
            </a:xfrm>
            <a:custGeom>
              <a:avLst/>
              <a:gdLst>
                <a:gd name="T0" fmla="*/ 0 w 70"/>
                <a:gd name="T1" fmla="*/ 41 h 59"/>
                <a:gd name="T2" fmla="*/ 10 w 70"/>
                <a:gd name="T3" fmla="*/ 33 h 59"/>
                <a:gd name="T4" fmla="*/ 29 w 70"/>
                <a:gd name="T5" fmla="*/ 45 h 59"/>
                <a:gd name="T6" fmla="*/ 37 w 70"/>
                <a:gd name="T7" fmla="*/ 39 h 59"/>
                <a:gd name="T8" fmla="*/ 16 w 70"/>
                <a:gd name="T9" fmla="*/ 24 h 59"/>
                <a:gd name="T10" fmla="*/ 33 w 70"/>
                <a:gd name="T11" fmla="*/ 11 h 59"/>
                <a:gd name="T12" fmla="*/ 47 w 70"/>
                <a:gd name="T13" fmla="*/ 32 h 59"/>
                <a:gd name="T14" fmla="*/ 52 w 70"/>
                <a:gd name="T15" fmla="*/ 24 h 59"/>
                <a:gd name="T16" fmla="*/ 41 w 70"/>
                <a:gd name="T17" fmla="*/ 7 h 59"/>
                <a:gd name="T18" fmla="*/ 50 w 70"/>
                <a:gd name="T19" fmla="*/ 0 h 59"/>
                <a:gd name="T20" fmla="*/ 70 w 70"/>
                <a:gd name="T21" fmla="*/ 23 h 59"/>
                <a:gd name="T22" fmla="*/ 28 w 70"/>
                <a:gd name="T23" fmla="*/ 59 h 59"/>
                <a:gd name="T24" fmla="*/ 2 w 70"/>
                <a:gd name="T25" fmla="*/ 41 h 59"/>
                <a:gd name="T26" fmla="*/ 2 w 70"/>
                <a:gd name="T27" fmla="*/ 4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9">
                  <a:moveTo>
                    <a:pt x="0" y="41"/>
                  </a:moveTo>
                  <a:lnTo>
                    <a:pt x="10" y="33"/>
                  </a:lnTo>
                  <a:lnTo>
                    <a:pt x="29" y="45"/>
                  </a:lnTo>
                  <a:lnTo>
                    <a:pt x="37" y="39"/>
                  </a:lnTo>
                  <a:lnTo>
                    <a:pt x="16" y="24"/>
                  </a:lnTo>
                  <a:lnTo>
                    <a:pt x="33" y="11"/>
                  </a:lnTo>
                  <a:lnTo>
                    <a:pt x="47" y="32"/>
                  </a:lnTo>
                  <a:lnTo>
                    <a:pt x="52" y="24"/>
                  </a:lnTo>
                  <a:lnTo>
                    <a:pt x="41" y="7"/>
                  </a:lnTo>
                  <a:lnTo>
                    <a:pt x="50" y="0"/>
                  </a:lnTo>
                  <a:lnTo>
                    <a:pt x="70" y="23"/>
                  </a:lnTo>
                  <a:lnTo>
                    <a:pt x="28" y="59"/>
                  </a:lnTo>
                  <a:lnTo>
                    <a:pt x="2" y="41"/>
                  </a:lnTo>
                  <a:lnTo>
                    <a:pt x="2" y="41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3" name="Freeform 215">
              <a:extLst>
                <a:ext uri="{FF2B5EF4-FFF2-40B4-BE49-F238E27FC236}">
                  <a16:creationId xmlns:a16="http://schemas.microsoft.com/office/drawing/2014/main" id="{F6DEB1CC-B156-F692-8CDA-7CD8BE6ED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" y="374"/>
              <a:ext cx="12" cy="10"/>
            </a:xfrm>
            <a:custGeom>
              <a:avLst/>
              <a:gdLst>
                <a:gd name="T0" fmla="*/ 46 w 56"/>
                <a:gd name="T1" fmla="*/ 0 h 51"/>
                <a:gd name="T2" fmla="*/ 56 w 56"/>
                <a:gd name="T3" fmla="*/ 10 h 51"/>
                <a:gd name="T4" fmla="*/ 9 w 56"/>
                <a:gd name="T5" fmla="*/ 51 h 51"/>
                <a:gd name="T6" fmla="*/ 0 w 56"/>
                <a:gd name="T7" fmla="*/ 43 h 51"/>
                <a:gd name="T8" fmla="*/ 46 w 56"/>
                <a:gd name="T9" fmla="*/ 0 h 51"/>
                <a:gd name="T10" fmla="*/ 46 w 56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1">
                  <a:moveTo>
                    <a:pt x="46" y="0"/>
                  </a:moveTo>
                  <a:lnTo>
                    <a:pt x="56" y="10"/>
                  </a:lnTo>
                  <a:lnTo>
                    <a:pt x="9" y="51"/>
                  </a:lnTo>
                  <a:lnTo>
                    <a:pt x="0" y="43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4" name="Freeform 216">
              <a:extLst>
                <a:ext uri="{FF2B5EF4-FFF2-40B4-BE49-F238E27FC236}">
                  <a16:creationId xmlns:a16="http://schemas.microsoft.com/office/drawing/2014/main" id="{0A64143D-5A83-B0C2-2316-48EDD2D29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" y="374"/>
              <a:ext cx="12" cy="10"/>
            </a:xfrm>
            <a:custGeom>
              <a:avLst/>
              <a:gdLst>
                <a:gd name="T0" fmla="*/ 46 w 56"/>
                <a:gd name="T1" fmla="*/ 0 h 51"/>
                <a:gd name="T2" fmla="*/ 56 w 56"/>
                <a:gd name="T3" fmla="*/ 10 h 51"/>
                <a:gd name="T4" fmla="*/ 9 w 56"/>
                <a:gd name="T5" fmla="*/ 51 h 51"/>
                <a:gd name="T6" fmla="*/ 0 w 56"/>
                <a:gd name="T7" fmla="*/ 43 h 51"/>
                <a:gd name="T8" fmla="*/ 46 w 56"/>
                <a:gd name="T9" fmla="*/ 0 h 51"/>
                <a:gd name="T10" fmla="*/ 46 w 56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1">
                  <a:moveTo>
                    <a:pt x="46" y="0"/>
                  </a:moveTo>
                  <a:lnTo>
                    <a:pt x="56" y="10"/>
                  </a:lnTo>
                  <a:lnTo>
                    <a:pt x="9" y="51"/>
                  </a:lnTo>
                  <a:lnTo>
                    <a:pt x="0" y="43"/>
                  </a:lnTo>
                  <a:lnTo>
                    <a:pt x="46" y="0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5" name="Freeform 217">
              <a:extLst>
                <a:ext uri="{FF2B5EF4-FFF2-40B4-BE49-F238E27FC236}">
                  <a16:creationId xmlns:a16="http://schemas.microsoft.com/office/drawing/2014/main" id="{186292C0-981E-49CD-FE64-4D8C92176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" y="376"/>
              <a:ext cx="12" cy="12"/>
            </a:xfrm>
            <a:custGeom>
              <a:avLst/>
              <a:gdLst>
                <a:gd name="T0" fmla="*/ 64 w 64"/>
                <a:gd name="T1" fmla="*/ 35 h 56"/>
                <a:gd name="T2" fmla="*/ 21 w 64"/>
                <a:gd name="T3" fmla="*/ 0 h 56"/>
                <a:gd name="T4" fmla="*/ 0 w 64"/>
                <a:gd name="T5" fmla="*/ 15 h 56"/>
                <a:gd name="T6" fmla="*/ 18 w 64"/>
                <a:gd name="T7" fmla="*/ 27 h 56"/>
                <a:gd name="T8" fmla="*/ 18 w 64"/>
                <a:gd name="T9" fmla="*/ 27 h 56"/>
                <a:gd name="T10" fmla="*/ 19 w 64"/>
                <a:gd name="T11" fmla="*/ 26 h 56"/>
                <a:gd name="T12" fmla="*/ 22 w 64"/>
                <a:gd name="T13" fmla="*/ 24 h 56"/>
                <a:gd name="T14" fmla="*/ 28 w 64"/>
                <a:gd name="T15" fmla="*/ 23 h 56"/>
                <a:gd name="T16" fmla="*/ 31 w 64"/>
                <a:gd name="T17" fmla="*/ 23 h 56"/>
                <a:gd name="T18" fmla="*/ 32 w 64"/>
                <a:gd name="T19" fmla="*/ 25 h 56"/>
                <a:gd name="T20" fmla="*/ 37 w 64"/>
                <a:gd name="T21" fmla="*/ 26 h 56"/>
                <a:gd name="T22" fmla="*/ 35 w 64"/>
                <a:gd name="T23" fmla="*/ 27 h 56"/>
                <a:gd name="T24" fmla="*/ 39 w 64"/>
                <a:gd name="T25" fmla="*/ 30 h 56"/>
                <a:gd name="T26" fmla="*/ 39 w 64"/>
                <a:gd name="T27" fmla="*/ 31 h 56"/>
                <a:gd name="T28" fmla="*/ 39 w 64"/>
                <a:gd name="T29" fmla="*/ 32 h 56"/>
                <a:gd name="T30" fmla="*/ 39 w 64"/>
                <a:gd name="T31" fmla="*/ 35 h 56"/>
                <a:gd name="T32" fmla="*/ 39 w 64"/>
                <a:gd name="T33" fmla="*/ 38 h 56"/>
                <a:gd name="T34" fmla="*/ 34 w 64"/>
                <a:gd name="T35" fmla="*/ 43 h 56"/>
                <a:gd name="T36" fmla="*/ 34 w 64"/>
                <a:gd name="T37" fmla="*/ 44 h 56"/>
                <a:gd name="T38" fmla="*/ 49 w 64"/>
                <a:gd name="T39" fmla="*/ 56 h 56"/>
                <a:gd name="T40" fmla="*/ 64 w 64"/>
                <a:gd name="T41" fmla="*/ 35 h 56"/>
                <a:gd name="T42" fmla="*/ 64 w 64"/>
                <a:gd name="T43" fmla="*/ 3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56">
                  <a:moveTo>
                    <a:pt x="64" y="35"/>
                  </a:moveTo>
                  <a:lnTo>
                    <a:pt x="21" y="0"/>
                  </a:lnTo>
                  <a:lnTo>
                    <a:pt x="0" y="15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9" y="26"/>
                  </a:lnTo>
                  <a:lnTo>
                    <a:pt x="22" y="24"/>
                  </a:lnTo>
                  <a:lnTo>
                    <a:pt x="28" y="23"/>
                  </a:lnTo>
                  <a:lnTo>
                    <a:pt x="31" y="23"/>
                  </a:lnTo>
                  <a:lnTo>
                    <a:pt x="32" y="25"/>
                  </a:lnTo>
                  <a:lnTo>
                    <a:pt x="37" y="26"/>
                  </a:lnTo>
                  <a:lnTo>
                    <a:pt x="35" y="27"/>
                  </a:lnTo>
                  <a:lnTo>
                    <a:pt x="39" y="30"/>
                  </a:lnTo>
                  <a:lnTo>
                    <a:pt x="39" y="31"/>
                  </a:lnTo>
                  <a:lnTo>
                    <a:pt x="39" y="32"/>
                  </a:lnTo>
                  <a:lnTo>
                    <a:pt x="39" y="35"/>
                  </a:lnTo>
                  <a:lnTo>
                    <a:pt x="39" y="38"/>
                  </a:lnTo>
                  <a:lnTo>
                    <a:pt x="34" y="43"/>
                  </a:lnTo>
                  <a:lnTo>
                    <a:pt x="34" y="44"/>
                  </a:lnTo>
                  <a:lnTo>
                    <a:pt x="49" y="56"/>
                  </a:lnTo>
                  <a:lnTo>
                    <a:pt x="64" y="35"/>
                  </a:lnTo>
                  <a:lnTo>
                    <a:pt x="64" y="35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6" name="Freeform 218">
              <a:extLst>
                <a:ext uri="{FF2B5EF4-FFF2-40B4-BE49-F238E27FC236}">
                  <a16:creationId xmlns:a16="http://schemas.microsoft.com/office/drawing/2014/main" id="{F0618A79-E1CE-3DA3-58CF-6EDAF93A5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" y="376"/>
              <a:ext cx="12" cy="12"/>
            </a:xfrm>
            <a:custGeom>
              <a:avLst/>
              <a:gdLst>
                <a:gd name="T0" fmla="*/ 64 w 64"/>
                <a:gd name="T1" fmla="*/ 35 h 56"/>
                <a:gd name="T2" fmla="*/ 21 w 64"/>
                <a:gd name="T3" fmla="*/ 0 h 56"/>
                <a:gd name="T4" fmla="*/ 0 w 64"/>
                <a:gd name="T5" fmla="*/ 15 h 56"/>
                <a:gd name="T6" fmla="*/ 18 w 64"/>
                <a:gd name="T7" fmla="*/ 27 h 56"/>
                <a:gd name="T8" fmla="*/ 18 w 64"/>
                <a:gd name="T9" fmla="*/ 27 h 56"/>
                <a:gd name="T10" fmla="*/ 19 w 64"/>
                <a:gd name="T11" fmla="*/ 26 h 56"/>
                <a:gd name="T12" fmla="*/ 22 w 64"/>
                <a:gd name="T13" fmla="*/ 24 h 56"/>
                <a:gd name="T14" fmla="*/ 28 w 64"/>
                <a:gd name="T15" fmla="*/ 23 h 56"/>
                <a:gd name="T16" fmla="*/ 31 w 64"/>
                <a:gd name="T17" fmla="*/ 23 h 56"/>
                <a:gd name="T18" fmla="*/ 32 w 64"/>
                <a:gd name="T19" fmla="*/ 25 h 56"/>
                <a:gd name="T20" fmla="*/ 37 w 64"/>
                <a:gd name="T21" fmla="*/ 26 h 56"/>
                <a:gd name="T22" fmla="*/ 35 w 64"/>
                <a:gd name="T23" fmla="*/ 27 h 56"/>
                <a:gd name="T24" fmla="*/ 39 w 64"/>
                <a:gd name="T25" fmla="*/ 30 h 56"/>
                <a:gd name="T26" fmla="*/ 39 w 64"/>
                <a:gd name="T27" fmla="*/ 31 h 56"/>
                <a:gd name="T28" fmla="*/ 39 w 64"/>
                <a:gd name="T29" fmla="*/ 32 h 56"/>
                <a:gd name="T30" fmla="*/ 39 w 64"/>
                <a:gd name="T31" fmla="*/ 35 h 56"/>
                <a:gd name="T32" fmla="*/ 39 w 64"/>
                <a:gd name="T33" fmla="*/ 38 h 56"/>
                <a:gd name="T34" fmla="*/ 34 w 64"/>
                <a:gd name="T35" fmla="*/ 43 h 56"/>
                <a:gd name="T36" fmla="*/ 34 w 64"/>
                <a:gd name="T37" fmla="*/ 44 h 56"/>
                <a:gd name="T38" fmla="*/ 49 w 64"/>
                <a:gd name="T39" fmla="*/ 56 h 56"/>
                <a:gd name="T40" fmla="*/ 64 w 64"/>
                <a:gd name="T41" fmla="*/ 35 h 56"/>
                <a:gd name="T42" fmla="*/ 64 w 64"/>
                <a:gd name="T43" fmla="*/ 3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56">
                  <a:moveTo>
                    <a:pt x="64" y="35"/>
                  </a:moveTo>
                  <a:lnTo>
                    <a:pt x="21" y="0"/>
                  </a:lnTo>
                  <a:lnTo>
                    <a:pt x="0" y="15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9" y="26"/>
                  </a:lnTo>
                  <a:lnTo>
                    <a:pt x="22" y="24"/>
                  </a:lnTo>
                  <a:lnTo>
                    <a:pt x="28" y="23"/>
                  </a:lnTo>
                  <a:lnTo>
                    <a:pt x="31" y="23"/>
                  </a:lnTo>
                  <a:lnTo>
                    <a:pt x="32" y="25"/>
                  </a:lnTo>
                  <a:lnTo>
                    <a:pt x="37" y="26"/>
                  </a:lnTo>
                  <a:lnTo>
                    <a:pt x="35" y="27"/>
                  </a:lnTo>
                  <a:lnTo>
                    <a:pt x="39" y="30"/>
                  </a:lnTo>
                  <a:lnTo>
                    <a:pt x="39" y="31"/>
                  </a:lnTo>
                  <a:lnTo>
                    <a:pt x="39" y="32"/>
                  </a:lnTo>
                  <a:lnTo>
                    <a:pt x="39" y="35"/>
                  </a:lnTo>
                  <a:lnTo>
                    <a:pt x="39" y="38"/>
                  </a:lnTo>
                  <a:lnTo>
                    <a:pt x="34" y="43"/>
                  </a:lnTo>
                  <a:lnTo>
                    <a:pt x="34" y="44"/>
                  </a:lnTo>
                  <a:lnTo>
                    <a:pt x="49" y="56"/>
                  </a:lnTo>
                  <a:lnTo>
                    <a:pt x="64" y="35"/>
                  </a:lnTo>
                  <a:lnTo>
                    <a:pt x="64" y="35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7" name="Freeform 219">
              <a:extLst>
                <a:ext uri="{FF2B5EF4-FFF2-40B4-BE49-F238E27FC236}">
                  <a16:creationId xmlns:a16="http://schemas.microsoft.com/office/drawing/2014/main" id="{DAC07C2F-2B18-3A9B-A9D3-8463AFA22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" y="379"/>
              <a:ext cx="12" cy="11"/>
            </a:xfrm>
            <a:custGeom>
              <a:avLst/>
              <a:gdLst>
                <a:gd name="T0" fmla="*/ 9 w 60"/>
                <a:gd name="T1" fmla="*/ 1 h 52"/>
                <a:gd name="T2" fmla="*/ 9 w 60"/>
                <a:gd name="T3" fmla="*/ 0 h 52"/>
                <a:gd name="T4" fmla="*/ 0 w 60"/>
                <a:gd name="T5" fmla="*/ 7 h 52"/>
                <a:gd name="T6" fmla="*/ 52 w 60"/>
                <a:gd name="T7" fmla="*/ 52 h 52"/>
                <a:gd name="T8" fmla="*/ 60 w 60"/>
                <a:gd name="T9" fmla="*/ 43 h 52"/>
                <a:gd name="T10" fmla="*/ 58 w 60"/>
                <a:gd name="T11" fmla="*/ 42 h 52"/>
                <a:gd name="T12" fmla="*/ 10 w 60"/>
                <a:gd name="T13" fmla="*/ 1 h 52"/>
                <a:gd name="T14" fmla="*/ 10 w 60"/>
                <a:gd name="T15" fmla="*/ 1 h 52"/>
                <a:gd name="T16" fmla="*/ 9 w 60"/>
                <a:gd name="T17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52">
                  <a:moveTo>
                    <a:pt x="9" y="1"/>
                  </a:moveTo>
                  <a:lnTo>
                    <a:pt x="9" y="0"/>
                  </a:lnTo>
                  <a:lnTo>
                    <a:pt x="0" y="7"/>
                  </a:lnTo>
                  <a:lnTo>
                    <a:pt x="52" y="52"/>
                  </a:lnTo>
                  <a:lnTo>
                    <a:pt x="60" y="43"/>
                  </a:lnTo>
                  <a:lnTo>
                    <a:pt x="58" y="4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8" name="Freeform 220">
              <a:extLst>
                <a:ext uri="{FF2B5EF4-FFF2-40B4-BE49-F238E27FC236}">
                  <a16:creationId xmlns:a16="http://schemas.microsoft.com/office/drawing/2014/main" id="{0FFB1562-828E-78EA-37C9-D509C194A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" y="379"/>
              <a:ext cx="12" cy="11"/>
            </a:xfrm>
            <a:custGeom>
              <a:avLst/>
              <a:gdLst>
                <a:gd name="T0" fmla="*/ 9 w 60"/>
                <a:gd name="T1" fmla="*/ 1 h 52"/>
                <a:gd name="T2" fmla="*/ 9 w 60"/>
                <a:gd name="T3" fmla="*/ 0 h 52"/>
                <a:gd name="T4" fmla="*/ 0 w 60"/>
                <a:gd name="T5" fmla="*/ 7 h 52"/>
                <a:gd name="T6" fmla="*/ 52 w 60"/>
                <a:gd name="T7" fmla="*/ 52 h 52"/>
                <a:gd name="T8" fmla="*/ 60 w 60"/>
                <a:gd name="T9" fmla="*/ 43 h 52"/>
                <a:gd name="T10" fmla="*/ 58 w 60"/>
                <a:gd name="T11" fmla="*/ 42 h 52"/>
                <a:gd name="T12" fmla="*/ 10 w 60"/>
                <a:gd name="T13" fmla="*/ 1 h 52"/>
                <a:gd name="T14" fmla="*/ 10 w 60"/>
                <a:gd name="T15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2">
                  <a:moveTo>
                    <a:pt x="9" y="1"/>
                  </a:moveTo>
                  <a:lnTo>
                    <a:pt x="9" y="0"/>
                  </a:lnTo>
                  <a:lnTo>
                    <a:pt x="0" y="7"/>
                  </a:lnTo>
                  <a:lnTo>
                    <a:pt x="52" y="52"/>
                  </a:lnTo>
                  <a:lnTo>
                    <a:pt x="60" y="43"/>
                  </a:lnTo>
                  <a:lnTo>
                    <a:pt x="58" y="42"/>
                  </a:lnTo>
                  <a:lnTo>
                    <a:pt x="10" y="1"/>
                  </a:lnTo>
                  <a:lnTo>
                    <a:pt x="10" y="1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9" name="Freeform 221">
              <a:extLst>
                <a:ext uri="{FF2B5EF4-FFF2-40B4-BE49-F238E27FC236}">
                  <a16:creationId xmlns:a16="http://schemas.microsoft.com/office/drawing/2014/main" id="{71433A19-3ECD-263D-1D9C-D9389A722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" y="370"/>
              <a:ext cx="14" cy="12"/>
            </a:xfrm>
            <a:custGeom>
              <a:avLst/>
              <a:gdLst>
                <a:gd name="T0" fmla="*/ 70 w 70"/>
                <a:gd name="T1" fmla="*/ 41 h 59"/>
                <a:gd name="T2" fmla="*/ 61 w 70"/>
                <a:gd name="T3" fmla="*/ 33 h 59"/>
                <a:gd name="T4" fmla="*/ 41 w 70"/>
                <a:gd name="T5" fmla="*/ 45 h 59"/>
                <a:gd name="T6" fmla="*/ 34 w 70"/>
                <a:gd name="T7" fmla="*/ 39 h 59"/>
                <a:gd name="T8" fmla="*/ 55 w 70"/>
                <a:gd name="T9" fmla="*/ 24 h 59"/>
                <a:gd name="T10" fmla="*/ 40 w 70"/>
                <a:gd name="T11" fmla="*/ 11 h 59"/>
                <a:gd name="T12" fmla="*/ 25 w 70"/>
                <a:gd name="T13" fmla="*/ 32 h 59"/>
                <a:gd name="T14" fmla="*/ 19 w 70"/>
                <a:gd name="T15" fmla="*/ 24 h 59"/>
                <a:gd name="T16" fmla="*/ 30 w 70"/>
                <a:gd name="T17" fmla="*/ 7 h 59"/>
                <a:gd name="T18" fmla="*/ 20 w 70"/>
                <a:gd name="T19" fmla="*/ 0 h 59"/>
                <a:gd name="T20" fmla="*/ 0 w 70"/>
                <a:gd name="T21" fmla="*/ 23 h 59"/>
                <a:gd name="T22" fmla="*/ 43 w 70"/>
                <a:gd name="T23" fmla="*/ 59 h 59"/>
                <a:gd name="T24" fmla="*/ 70 w 70"/>
                <a:gd name="T25" fmla="*/ 41 h 59"/>
                <a:gd name="T26" fmla="*/ 70 w 70"/>
                <a:gd name="T27" fmla="*/ 41 h 59"/>
                <a:gd name="T28" fmla="*/ 70 w 70"/>
                <a:gd name="T29" fmla="*/ 4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59">
                  <a:moveTo>
                    <a:pt x="70" y="41"/>
                  </a:moveTo>
                  <a:lnTo>
                    <a:pt x="61" y="33"/>
                  </a:lnTo>
                  <a:lnTo>
                    <a:pt x="41" y="45"/>
                  </a:lnTo>
                  <a:lnTo>
                    <a:pt x="34" y="39"/>
                  </a:lnTo>
                  <a:lnTo>
                    <a:pt x="55" y="24"/>
                  </a:lnTo>
                  <a:lnTo>
                    <a:pt x="40" y="11"/>
                  </a:lnTo>
                  <a:lnTo>
                    <a:pt x="25" y="32"/>
                  </a:lnTo>
                  <a:lnTo>
                    <a:pt x="19" y="24"/>
                  </a:lnTo>
                  <a:lnTo>
                    <a:pt x="30" y="7"/>
                  </a:lnTo>
                  <a:lnTo>
                    <a:pt x="20" y="0"/>
                  </a:lnTo>
                  <a:lnTo>
                    <a:pt x="0" y="23"/>
                  </a:lnTo>
                  <a:lnTo>
                    <a:pt x="43" y="59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41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0" name="Freeform 222">
              <a:extLst>
                <a:ext uri="{FF2B5EF4-FFF2-40B4-BE49-F238E27FC236}">
                  <a16:creationId xmlns:a16="http://schemas.microsoft.com/office/drawing/2014/main" id="{23CDA140-6F9B-CA58-E574-AA7185981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" y="370"/>
              <a:ext cx="14" cy="12"/>
            </a:xfrm>
            <a:custGeom>
              <a:avLst/>
              <a:gdLst>
                <a:gd name="T0" fmla="*/ 70 w 70"/>
                <a:gd name="T1" fmla="*/ 41 h 59"/>
                <a:gd name="T2" fmla="*/ 61 w 70"/>
                <a:gd name="T3" fmla="*/ 33 h 59"/>
                <a:gd name="T4" fmla="*/ 41 w 70"/>
                <a:gd name="T5" fmla="*/ 45 h 59"/>
                <a:gd name="T6" fmla="*/ 34 w 70"/>
                <a:gd name="T7" fmla="*/ 39 h 59"/>
                <a:gd name="T8" fmla="*/ 55 w 70"/>
                <a:gd name="T9" fmla="*/ 24 h 59"/>
                <a:gd name="T10" fmla="*/ 40 w 70"/>
                <a:gd name="T11" fmla="*/ 11 h 59"/>
                <a:gd name="T12" fmla="*/ 25 w 70"/>
                <a:gd name="T13" fmla="*/ 32 h 59"/>
                <a:gd name="T14" fmla="*/ 19 w 70"/>
                <a:gd name="T15" fmla="*/ 24 h 59"/>
                <a:gd name="T16" fmla="*/ 30 w 70"/>
                <a:gd name="T17" fmla="*/ 7 h 59"/>
                <a:gd name="T18" fmla="*/ 20 w 70"/>
                <a:gd name="T19" fmla="*/ 0 h 59"/>
                <a:gd name="T20" fmla="*/ 0 w 70"/>
                <a:gd name="T21" fmla="*/ 23 h 59"/>
                <a:gd name="T22" fmla="*/ 43 w 70"/>
                <a:gd name="T23" fmla="*/ 59 h 59"/>
                <a:gd name="T24" fmla="*/ 70 w 70"/>
                <a:gd name="T25" fmla="*/ 41 h 59"/>
                <a:gd name="T26" fmla="*/ 70 w 70"/>
                <a:gd name="T27" fmla="*/ 4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9">
                  <a:moveTo>
                    <a:pt x="70" y="41"/>
                  </a:moveTo>
                  <a:lnTo>
                    <a:pt x="61" y="33"/>
                  </a:lnTo>
                  <a:lnTo>
                    <a:pt x="41" y="45"/>
                  </a:lnTo>
                  <a:lnTo>
                    <a:pt x="34" y="39"/>
                  </a:lnTo>
                  <a:lnTo>
                    <a:pt x="55" y="24"/>
                  </a:lnTo>
                  <a:lnTo>
                    <a:pt x="40" y="11"/>
                  </a:lnTo>
                  <a:lnTo>
                    <a:pt x="25" y="32"/>
                  </a:lnTo>
                  <a:lnTo>
                    <a:pt x="19" y="24"/>
                  </a:lnTo>
                  <a:lnTo>
                    <a:pt x="30" y="7"/>
                  </a:lnTo>
                  <a:lnTo>
                    <a:pt x="20" y="0"/>
                  </a:lnTo>
                  <a:lnTo>
                    <a:pt x="0" y="23"/>
                  </a:lnTo>
                  <a:lnTo>
                    <a:pt x="43" y="59"/>
                  </a:lnTo>
                  <a:lnTo>
                    <a:pt x="70" y="41"/>
                  </a:lnTo>
                  <a:lnTo>
                    <a:pt x="70" y="41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1" name="Freeform 223">
              <a:extLst>
                <a:ext uri="{FF2B5EF4-FFF2-40B4-BE49-F238E27FC236}">
                  <a16:creationId xmlns:a16="http://schemas.microsoft.com/office/drawing/2014/main" id="{941FF49C-8F16-C8A5-94BC-D6148E091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" y="374"/>
              <a:ext cx="12" cy="10"/>
            </a:xfrm>
            <a:custGeom>
              <a:avLst/>
              <a:gdLst>
                <a:gd name="T0" fmla="*/ 9 w 57"/>
                <a:gd name="T1" fmla="*/ 0 h 51"/>
                <a:gd name="T2" fmla="*/ 0 w 57"/>
                <a:gd name="T3" fmla="*/ 10 h 51"/>
                <a:gd name="T4" fmla="*/ 46 w 57"/>
                <a:gd name="T5" fmla="*/ 51 h 51"/>
                <a:gd name="T6" fmla="*/ 57 w 57"/>
                <a:gd name="T7" fmla="*/ 43 h 51"/>
                <a:gd name="T8" fmla="*/ 9 w 57"/>
                <a:gd name="T9" fmla="*/ 0 h 51"/>
                <a:gd name="T10" fmla="*/ 9 w 57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1">
                  <a:moveTo>
                    <a:pt x="9" y="0"/>
                  </a:moveTo>
                  <a:lnTo>
                    <a:pt x="0" y="10"/>
                  </a:lnTo>
                  <a:lnTo>
                    <a:pt x="46" y="51"/>
                  </a:lnTo>
                  <a:lnTo>
                    <a:pt x="57" y="43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2" name="Freeform 224">
              <a:extLst>
                <a:ext uri="{FF2B5EF4-FFF2-40B4-BE49-F238E27FC236}">
                  <a16:creationId xmlns:a16="http://schemas.microsoft.com/office/drawing/2014/main" id="{24EB60C1-870E-2839-47A2-7FC6E5F3C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" y="374"/>
              <a:ext cx="12" cy="10"/>
            </a:xfrm>
            <a:custGeom>
              <a:avLst/>
              <a:gdLst>
                <a:gd name="T0" fmla="*/ 9 w 57"/>
                <a:gd name="T1" fmla="*/ 0 h 51"/>
                <a:gd name="T2" fmla="*/ 0 w 57"/>
                <a:gd name="T3" fmla="*/ 10 h 51"/>
                <a:gd name="T4" fmla="*/ 46 w 57"/>
                <a:gd name="T5" fmla="*/ 51 h 51"/>
                <a:gd name="T6" fmla="*/ 57 w 57"/>
                <a:gd name="T7" fmla="*/ 43 h 51"/>
                <a:gd name="T8" fmla="*/ 9 w 57"/>
                <a:gd name="T9" fmla="*/ 0 h 51"/>
                <a:gd name="T10" fmla="*/ 9 w 57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1">
                  <a:moveTo>
                    <a:pt x="9" y="0"/>
                  </a:moveTo>
                  <a:lnTo>
                    <a:pt x="0" y="10"/>
                  </a:lnTo>
                  <a:lnTo>
                    <a:pt x="46" y="51"/>
                  </a:lnTo>
                  <a:lnTo>
                    <a:pt x="57" y="43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3" name="Freeform 225">
              <a:extLst>
                <a:ext uri="{FF2B5EF4-FFF2-40B4-BE49-F238E27FC236}">
                  <a16:creationId xmlns:a16="http://schemas.microsoft.com/office/drawing/2014/main" id="{84224755-9388-0AD5-19B3-06CD9FE8D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44"/>
              <a:ext cx="671" cy="383"/>
            </a:xfrm>
            <a:custGeom>
              <a:avLst/>
              <a:gdLst>
                <a:gd name="T0" fmla="*/ 0 w 3355"/>
                <a:gd name="T1" fmla="*/ 1915 h 1916"/>
                <a:gd name="T2" fmla="*/ 0 w 3355"/>
                <a:gd name="T3" fmla="*/ 0 h 1916"/>
                <a:gd name="T4" fmla="*/ 3355 w 3355"/>
                <a:gd name="T5" fmla="*/ 0 h 1916"/>
                <a:gd name="T6" fmla="*/ 3355 w 3355"/>
                <a:gd name="T7" fmla="*/ 1916 h 1916"/>
                <a:gd name="T8" fmla="*/ 0 w 3355"/>
                <a:gd name="T9" fmla="*/ 1916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5" h="1916">
                  <a:moveTo>
                    <a:pt x="0" y="1915"/>
                  </a:moveTo>
                  <a:lnTo>
                    <a:pt x="0" y="0"/>
                  </a:lnTo>
                  <a:lnTo>
                    <a:pt x="3355" y="0"/>
                  </a:lnTo>
                  <a:lnTo>
                    <a:pt x="3355" y="1916"/>
                  </a:lnTo>
                  <a:lnTo>
                    <a:pt x="0" y="1916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275" name="Group 227">
            <a:extLst>
              <a:ext uri="{FF2B5EF4-FFF2-40B4-BE49-F238E27FC236}">
                <a16:creationId xmlns:a16="http://schemas.microsoft.com/office/drawing/2014/main" id="{4A0F50D5-0E12-1B86-CCEA-9F5D501DFC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67200" y="1143000"/>
            <a:ext cx="1066800" cy="592138"/>
            <a:chOff x="3552" y="144"/>
            <a:chExt cx="672" cy="373"/>
          </a:xfrm>
        </p:grpSpPr>
        <p:sp>
          <p:nvSpPr>
            <p:cNvPr id="2274" name="AutoShape 226">
              <a:extLst>
                <a:ext uri="{FF2B5EF4-FFF2-40B4-BE49-F238E27FC236}">
                  <a16:creationId xmlns:a16="http://schemas.microsoft.com/office/drawing/2014/main" id="{3AB8DA14-EAFA-97F2-F8B5-7D03BD31A4F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552" y="144"/>
              <a:ext cx="672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6" name="Freeform 228">
              <a:extLst>
                <a:ext uri="{FF2B5EF4-FFF2-40B4-BE49-F238E27FC236}">
                  <a16:creationId xmlns:a16="http://schemas.microsoft.com/office/drawing/2014/main" id="{43715587-EDA5-3EB4-5AFA-4F779BA29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145"/>
              <a:ext cx="671" cy="371"/>
            </a:xfrm>
            <a:custGeom>
              <a:avLst/>
              <a:gdLst>
                <a:gd name="T0" fmla="*/ 0 w 3353"/>
                <a:gd name="T1" fmla="*/ 1855 h 1856"/>
                <a:gd name="T2" fmla="*/ 0 w 3353"/>
                <a:gd name="T3" fmla="*/ 0 h 1856"/>
                <a:gd name="T4" fmla="*/ 3353 w 3353"/>
                <a:gd name="T5" fmla="*/ 0 h 1856"/>
                <a:gd name="T6" fmla="*/ 3353 w 3353"/>
                <a:gd name="T7" fmla="*/ 1856 h 1856"/>
                <a:gd name="T8" fmla="*/ 0 w 3353"/>
                <a:gd name="T9" fmla="*/ 1856 h 1856"/>
                <a:gd name="T10" fmla="*/ 0 w 3353"/>
                <a:gd name="T11" fmla="*/ 1856 h 1856"/>
                <a:gd name="T12" fmla="*/ 0 w 3353"/>
                <a:gd name="T13" fmla="*/ 1855 h 1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53" h="1856">
                  <a:moveTo>
                    <a:pt x="0" y="1855"/>
                  </a:moveTo>
                  <a:lnTo>
                    <a:pt x="0" y="0"/>
                  </a:lnTo>
                  <a:lnTo>
                    <a:pt x="3353" y="0"/>
                  </a:lnTo>
                  <a:lnTo>
                    <a:pt x="3353" y="1856"/>
                  </a:lnTo>
                  <a:lnTo>
                    <a:pt x="0" y="1856"/>
                  </a:lnTo>
                  <a:lnTo>
                    <a:pt x="0" y="1856"/>
                  </a:lnTo>
                  <a:lnTo>
                    <a:pt x="0" y="18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7" name="Freeform 229">
              <a:extLst>
                <a:ext uri="{FF2B5EF4-FFF2-40B4-BE49-F238E27FC236}">
                  <a16:creationId xmlns:a16="http://schemas.microsoft.com/office/drawing/2014/main" id="{77A9FA9F-A7C4-8AF3-DA68-6AC7A3939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145"/>
              <a:ext cx="671" cy="371"/>
            </a:xfrm>
            <a:custGeom>
              <a:avLst/>
              <a:gdLst>
                <a:gd name="T0" fmla="*/ 0 w 3353"/>
                <a:gd name="T1" fmla="*/ 1855 h 1856"/>
                <a:gd name="T2" fmla="*/ 0 w 3353"/>
                <a:gd name="T3" fmla="*/ 0 h 1856"/>
                <a:gd name="T4" fmla="*/ 3353 w 3353"/>
                <a:gd name="T5" fmla="*/ 0 h 1856"/>
                <a:gd name="T6" fmla="*/ 3353 w 3353"/>
                <a:gd name="T7" fmla="*/ 1856 h 1856"/>
                <a:gd name="T8" fmla="*/ 0 w 3353"/>
                <a:gd name="T9" fmla="*/ 1856 h 1856"/>
                <a:gd name="T10" fmla="*/ 0 w 3353"/>
                <a:gd name="T11" fmla="*/ 1856 h 1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53" h="1856">
                  <a:moveTo>
                    <a:pt x="0" y="1855"/>
                  </a:moveTo>
                  <a:lnTo>
                    <a:pt x="0" y="0"/>
                  </a:lnTo>
                  <a:lnTo>
                    <a:pt x="3353" y="0"/>
                  </a:lnTo>
                  <a:lnTo>
                    <a:pt x="3353" y="1856"/>
                  </a:lnTo>
                  <a:lnTo>
                    <a:pt x="0" y="1856"/>
                  </a:lnTo>
                  <a:lnTo>
                    <a:pt x="0" y="1856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8" name="Freeform 230">
              <a:extLst>
                <a:ext uri="{FF2B5EF4-FFF2-40B4-BE49-F238E27FC236}">
                  <a16:creationId xmlns:a16="http://schemas.microsoft.com/office/drawing/2014/main" id="{728E9F91-37D9-5627-827E-B3959525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329"/>
              <a:ext cx="671" cy="187"/>
            </a:xfrm>
            <a:custGeom>
              <a:avLst/>
              <a:gdLst>
                <a:gd name="T0" fmla="*/ 0 w 3353"/>
                <a:gd name="T1" fmla="*/ 934 h 935"/>
                <a:gd name="T2" fmla="*/ 0 w 3353"/>
                <a:gd name="T3" fmla="*/ 0 h 935"/>
                <a:gd name="T4" fmla="*/ 3353 w 3353"/>
                <a:gd name="T5" fmla="*/ 0 h 935"/>
                <a:gd name="T6" fmla="*/ 3353 w 3353"/>
                <a:gd name="T7" fmla="*/ 935 h 935"/>
                <a:gd name="T8" fmla="*/ 0 w 3353"/>
                <a:gd name="T9" fmla="*/ 935 h 935"/>
                <a:gd name="T10" fmla="*/ 0 w 3353"/>
                <a:gd name="T11" fmla="*/ 935 h 935"/>
                <a:gd name="T12" fmla="*/ 0 w 3353"/>
                <a:gd name="T13" fmla="*/ 934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53" h="935">
                  <a:moveTo>
                    <a:pt x="0" y="934"/>
                  </a:moveTo>
                  <a:lnTo>
                    <a:pt x="0" y="0"/>
                  </a:lnTo>
                  <a:lnTo>
                    <a:pt x="3353" y="0"/>
                  </a:lnTo>
                  <a:lnTo>
                    <a:pt x="3353" y="935"/>
                  </a:lnTo>
                  <a:lnTo>
                    <a:pt x="0" y="935"/>
                  </a:lnTo>
                  <a:lnTo>
                    <a:pt x="0" y="935"/>
                  </a:lnTo>
                  <a:lnTo>
                    <a:pt x="0" y="93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9" name="Freeform 231">
              <a:extLst>
                <a:ext uri="{FF2B5EF4-FFF2-40B4-BE49-F238E27FC236}">
                  <a16:creationId xmlns:a16="http://schemas.microsoft.com/office/drawing/2014/main" id="{70E12442-C23F-FB77-2112-C17BF9BF2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329"/>
              <a:ext cx="671" cy="187"/>
            </a:xfrm>
            <a:custGeom>
              <a:avLst/>
              <a:gdLst>
                <a:gd name="T0" fmla="*/ 0 w 3353"/>
                <a:gd name="T1" fmla="*/ 934 h 935"/>
                <a:gd name="T2" fmla="*/ 0 w 3353"/>
                <a:gd name="T3" fmla="*/ 0 h 935"/>
                <a:gd name="T4" fmla="*/ 3353 w 3353"/>
                <a:gd name="T5" fmla="*/ 0 h 935"/>
                <a:gd name="T6" fmla="*/ 3353 w 3353"/>
                <a:gd name="T7" fmla="*/ 935 h 935"/>
                <a:gd name="T8" fmla="*/ 0 w 3353"/>
                <a:gd name="T9" fmla="*/ 935 h 935"/>
                <a:gd name="T10" fmla="*/ 0 w 3353"/>
                <a:gd name="T11" fmla="*/ 935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53" h="935">
                  <a:moveTo>
                    <a:pt x="0" y="934"/>
                  </a:moveTo>
                  <a:lnTo>
                    <a:pt x="0" y="0"/>
                  </a:lnTo>
                  <a:lnTo>
                    <a:pt x="3353" y="0"/>
                  </a:lnTo>
                  <a:lnTo>
                    <a:pt x="3353" y="935"/>
                  </a:lnTo>
                  <a:lnTo>
                    <a:pt x="0" y="935"/>
                  </a:lnTo>
                  <a:lnTo>
                    <a:pt x="0" y="935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80" name="Freeform 232">
              <a:extLst>
                <a:ext uri="{FF2B5EF4-FFF2-40B4-BE49-F238E27FC236}">
                  <a16:creationId xmlns:a16="http://schemas.microsoft.com/office/drawing/2014/main" id="{07F580F2-DA9A-A617-CC24-3D3230715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145"/>
              <a:ext cx="334" cy="371"/>
            </a:xfrm>
            <a:custGeom>
              <a:avLst/>
              <a:gdLst>
                <a:gd name="T0" fmla="*/ 0 w 1668"/>
                <a:gd name="T1" fmla="*/ 0 h 1856"/>
                <a:gd name="T2" fmla="*/ 1668 w 1668"/>
                <a:gd name="T3" fmla="*/ 921 h 1856"/>
                <a:gd name="T4" fmla="*/ 0 w 1668"/>
                <a:gd name="T5" fmla="*/ 1856 h 1856"/>
                <a:gd name="T6" fmla="*/ 0 w 1668"/>
                <a:gd name="T7" fmla="*/ 0 h 1856"/>
                <a:gd name="T8" fmla="*/ 0 w 1668"/>
                <a:gd name="T9" fmla="*/ 0 h 1856"/>
                <a:gd name="T10" fmla="*/ 0 w 1668"/>
                <a:gd name="T11" fmla="*/ 0 h 1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8" h="1856">
                  <a:moveTo>
                    <a:pt x="0" y="0"/>
                  </a:moveTo>
                  <a:lnTo>
                    <a:pt x="1668" y="921"/>
                  </a:lnTo>
                  <a:lnTo>
                    <a:pt x="0" y="18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81" name="Freeform 233">
              <a:extLst>
                <a:ext uri="{FF2B5EF4-FFF2-40B4-BE49-F238E27FC236}">
                  <a16:creationId xmlns:a16="http://schemas.microsoft.com/office/drawing/2014/main" id="{98B11DE5-109B-B8D3-B1A9-9C99CBE90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145"/>
              <a:ext cx="334" cy="371"/>
            </a:xfrm>
            <a:custGeom>
              <a:avLst/>
              <a:gdLst>
                <a:gd name="T0" fmla="*/ 0 w 1668"/>
                <a:gd name="T1" fmla="*/ 0 h 1856"/>
                <a:gd name="T2" fmla="*/ 1668 w 1668"/>
                <a:gd name="T3" fmla="*/ 921 h 1856"/>
                <a:gd name="T4" fmla="*/ 0 w 1668"/>
                <a:gd name="T5" fmla="*/ 1856 h 1856"/>
                <a:gd name="T6" fmla="*/ 0 w 1668"/>
                <a:gd name="T7" fmla="*/ 0 h 1856"/>
                <a:gd name="T8" fmla="*/ 0 w 1668"/>
                <a:gd name="T9" fmla="*/ 0 h 1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8" h="1856">
                  <a:moveTo>
                    <a:pt x="0" y="0"/>
                  </a:moveTo>
                  <a:lnTo>
                    <a:pt x="1668" y="921"/>
                  </a:lnTo>
                  <a:lnTo>
                    <a:pt x="0" y="185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23C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82" name="Freeform 234">
              <a:extLst>
                <a:ext uri="{FF2B5EF4-FFF2-40B4-BE49-F238E27FC236}">
                  <a16:creationId xmlns:a16="http://schemas.microsoft.com/office/drawing/2014/main" id="{CDFE9320-F963-7A6F-F1D5-6575AE5B0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145"/>
              <a:ext cx="671" cy="371"/>
            </a:xfrm>
            <a:custGeom>
              <a:avLst/>
              <a:gdLst>
                <a:gd name="T0" fmla="*/ 0 w 3353"/>
                <a:gd name="T1" fmla="*/ 1855 h 1856"/>
                <a:gd name="T2" fmla="*/ 0 w 3353"/>
                <a:gd name="T3" fmla="*/ 0 h 1856"/>
                <a:gd name="T4" fmla="*/ 3353 w 3353"/>
                <a:gd name="T5" fmla="*/ 0 h 1856"/>
                <a:gd name="T6" fmla="*/ 3353 w 3353"/>
                <a:gd name="T7" fmla="*/ 1856 h 1856"/>
                <a:gd name="T8" fmla="*/ 0 w 3353"/>
                <a:gd name="T9" fmla="*/ 1856 h 1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3" h="1856">
                  <a:moveTo>
                    <a:pt x="0" y="1855"/>
                  </a:moveTo>
                  <a:lnTo>
                    <a:pt x="0" y="0"/>
                  </a:lnTo>
                  <a:lnTo>
                    <a:pt x="3353" y="0"/>
                  </a:lnTo>
                  <a:lnTo>
                    <a:pt x="3353" y="1856"/>
                  </a:lnTo>
                  <a:lnTo>
                    <a:pt x="0" y="18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284" name="Group 236">
            <a:extLst>
              <a:ext uri="{FF2B5EF4-FFF2-40B4-BE49-F238E27FC236}">
                <a16:creationId xmlns:a16="http://schemas.microsoft.com/office/drawing/2014/main" id="{5ACFC867-3BC8-5CA6-00DF-97C7088048A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15000" y="1143000"/>
            <a:ext cx="1041400" cy="609600"/>
            <a:chOff x="4320" y="144"/>
            <a:chExt cx="656" cy="384"/>
          </a:xfrm>
        </p:grpSpPr>
        <p:sp>
          <p:nvSpPr>
            <p:cNvPr id="2283" name="AutoShape 235">
              <a:extLst>
                <a:ext uri="{FF2B5EF4-FFF2-40B4-BE49-F238E27FC236}">
                  <a16:creationId xmlns:a16="http://schemas.microsoft.com/office/drawing/2014/main" id="{1B02D790-BA07-994D-0187-A36209A8735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320" y="144"/>
              <a:ext cx="65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85" name="Freeform 237">
              <a:extLst>
                <a:ext uri="{FF2B5EF4-FFF2-40B4-BE49-F238E27FC236}">
                  <a16:creationId xmlns:a16="http://schemas.microsoft.com/office/drawing/2014/main" id="{D7FD2B4A-029F-38E9-4C59-074E8A64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144"/>
              <a:ext cx="655" cy="384"/>
            </a:xfrm>
            <a:custGeom>
              <a:avLst/>
              <a:gdLst>
                <a:gd name="T0" fmla="*/ 0 w 3275"/>
                <a:gd name="T1" fmla="*/ 2300 h 2300"/>
                <a:gd name="T2" fmla="*/ 0 w 3275"/>
                <a:gd name="T3" fmla="*/ 0 h 2300"/>
                <a:gd name="T4" fmla="*/ 3275 w 3275"/>
                <a:gd name="T5" fmla="*/ 0 h 2300"/>
                <a:gd name="T6" fmla="*/ 3275 w 3275"/>
                <a:gd name="T7" fmla="*/ 2300 h 2300"/>
                <a:gd name="T8" fmla="*/ 0 w 3275"/>
                <a:gd name="T9" fmla="*/ 2300 h 2300"/>
                <a:gd name="T10" fmla="*/ 0 w 3275"/>
                <a:gd name="T11" fmla="*/ 2300 h 2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75" h="2300">
                  <a:moveTo>
                    <a:pt x="0" y="2300"/>
                  </a:moveTo>
                  <a:lnTo>
                    <a:pt x="0" y="0"/>
                  </a:lnTo>
                  <a:lnTo>
                    <a:pt x="3275" y="0"/>
                  </a:lnTo>
                  <a:lnTo>
                    <a:pt x="3275" y="2300"/>
                  </a:lnTo>
                  <a:lnTo>
                    <a:pt x="0" y="2300"/>
                  </a:lnTo>
                  <a:lnTo>
                    <a:pt x="0" y="230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86" name="Freeform 238">
              <a:extLst>
                <a:ext uri="{FF2B5EF4-FFF2-40B4-BE49-F238E27FC236}">
                  <a16:creationId xmlns:a16="http://schemas.microsoft.com/office/drawing/2014/main" id="{6B9D8FEE-A36C-ACB6-CC4C-0401842D6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144"/>
              <a:ext cx="655" cy="384"/>
            </a:xfrm>
            <a:custGeom>
              <a:avLst/>
              <a:gdLst>
                <a:gd name="T0" fmla="*/ 0 w 3275"/>
                <a:gd name="T1" fmla="*/ 2300 h 2300"/>
                <a:gd name="T2" fmla="*/ 0 w 3275"/>
                <a:gd name="T3" fmla="*/ 0 h 2300"/>
                <a:gd name="T4" fmla="*/ 3275 w 3275"/>
                <a:gd name="T5" fmla="*/ 0 h 2300"/>
                <a:gd name="T6" fmla="*/ 3275 w 3275"/>
                <a:gd name="T7" fmla="*/ 2300 h 2300"/>
                <a:gd name="T8" fmla="*/ 0 w 3275"/>
                <a:gd name="T9" fmla="*/ 2300 h 2300"/>
                <a:gd name="T10" fmla="*/ 0 w 3275"/>
                <a:gd name="T11" fmla="*/ 2300 h 2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75" h="2300">
                  <a:moveTo>
                    <a:pt x="0" y="2300"/>
                  </a:moveTo>
                  <a:lnTo>
                    <a:pt x="0" y="0"/>
                  </a:lnTo>
                  <a:lnTo>
                    <a:pt x="3275" y="0"/>
                  </a:lnTo>
                  <a:lnTo>
                    <a:pt x="3275" y="2300"/>
                  </a:lnTo>
                  <a:lnTo>
                    <a:pt x="0" y="2300"/>
                  </a:lnTo>
                  <a:lnTo>
                    <a:pt x="0" y="2300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87" name="Freeform 239">
              <a:extLst>
                <a:ext uri="{FF2B5EF4-FFF2-40B4-BE49-F238E27FC236}">
                  <a16:creationId xmlns:a16="http://schemas.microsoft.com/office/drawing/2014/main" id="{D9EDE1E8-40D7-F900-26D8-7568A5E5E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144"/>
              <a:ext cx="655" cy="96"/>
            </a:xfrm>
            <a:custGeom>
              <a:avLst/>
              <a:gdLst>
                <a:gd name="T0" fmla="*/ 0 w 3275"/>
                <a:gd name="T1" fmla="*/ 575 h 575"/>
                <a:gd name="T2" fmla="*/ 0 w 3275"/>
                <a:gd name="T3" fmla="*/ 0 h 575"/>
                <a:gd name="T4" fmla="*/ 3275 w 3275"/>
                <a:gd name="T5" fmla="*/ 0 h 575"/>
                <a:gd name="T6" fmla="*/ 3275 w 3275"/>
                <a:gd name="T7" fmla="*/ 575 h 575"/>
                <a:gd name="T8" fmla="*/ 0 w 3275"/>
                <a:gd name="T9" fmla="*/ 575 h 575"/>
                <a:gd name="T10" fmla="*/ 0 w 3275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75" h="575">
                  <a:moveTo>
                    <a:pt x="0" y="575"/>
                  </a:moveTo>
                  <a:lnTo>
                    <a:pt x="0" y="0"/>
                  </a:lnTo>
                  <a:lnTo>
                    <a:pt x="3275" y="0"/>
                  </a:lnTo>
                  <a:lnTo>
                    <a:pt x="3275" y="575"/>
                  </a:lnTo>
                  <a:lnTo>
                    <a:pt x="0" y="575"/>
                  </a:lnTo>
                  <a:lnTo>
                    <a:pt x="0" y="575"/>
                  </a:lnTo>
                  <a:close/>
                </a:path>
              </a:pathLst>
            </a:custGeom>
            <a:solidFill>
              <a:srgbClr val="B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88" name="Freeform 240">
              <a:extLst>
                <a:ext uri="{FF2B5EF4-FFF2-40B4-BE49-F238E27FC236}">
                  <a16:creationId xmlns:a16="http://schemas.microsoft.com/office/drawing/2014/main" id="{DFB2D989-E8D4-C7FD-A33B-BE1A95890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144"/>
              <a:ext cx="655" cy="96"/>
            </a:xfrm>
            <a:custGeom>
              <a:avLst/>
              <a:gdLst>
                <a:gd name="T0" fmla="*/ 0 w 3275"/>
                <a:gd name="T1" fmla="*/ 575 h 575"/>
                <a:gd name="T2" fmla="*/ 0 w 3275"/>
                <a:gd name="T3" fmla="*/ 0 h 575"/>
                <a:gd name="T4" fmla="*/ 3275 w 3275"/>
                <a:gd name="T5" fmla="*/ 0 h 575"/>
                <a:gd name="T6" fmla="*/ 3275 w 3275"/>
                <a:gd name="T7" fmla="*/ 575 h 575"/>
                <a:gd name="T8" fmla="*/ 0 w 3275"/>
                <a:gd name="T9" fmla="*/ 575 h 575"/>
                <a:gd name="T10" fmla="*/ 0 w 3275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75" h="575">
                  <a:moveTo>
                    <a:pt x="0" y="575"/>
                  </a:moveTo>
                  <a:lnTo>
                    <a:pt x="0" y="0"/>
                  </a:lnTo>
                  <a:lnTo>
                    <a:pt x="3275" y="0"/>
                  </a:lnTo>
                  <a:lnTo>
                    <a:pt x="3275" y="575"/>
                  </a:lnTo>
                  <a:lnTo>
                    <a:pt x="0" y="575"/>
                  </a:lnTo>
                  <a:lnTo>
                    <a:pt x="0" y="575"/>
                  </a:lnTo>
                </a:path>
              </a:pathLst>
            </a:custGeom>
            <a:noFill/>
            <a:ln w="0">
              <a:solidFill>
                <a:srgbClr val="B5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89" name="Freeform 241">
              <a:extLst>
                <a:ext uri="{FF2B5EF4-FFF2-40B4-BE49-F238E27FC236}">
                  <a16:creationId xmlns:a16="http://schemas.microsoft.com/office/drawing/2014/main" id="{7B6C5EBE-F8F4-8BAA-AC8E-8F1342F96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432"/>
              <a:ext cx="655" cy="96"/>
            </a:xfrm>
            <a:custGeom>
              <a:avLst/>
              <a:gdLst>
                <a:gd name="T0" fmla="*/ 0 w 3275"/>
                <a:gd name="T1" fmla="*/ 575 h 575"/>
                <a:gd name="T2" fmla="*/ 0 w 3275"/>
                <a:gd name="T3" fmla="*/ 0 h 575"/>
                <a:gd name="T4" fmla="*/ 3275 w 3275"/>
                <a:gd name="T5" fmla="*/ 0 h 575"/>
                <a:gd name="T6" fmla="*/ 3275 w 3275"/>
                <a:gd name="T7" fmla="*/ 575 h 575"/>
                <a:gd name="T8" fmla="*/ 0 w 3275"/>
                <a:gd name="T9" fmla="*/ 575 h 575"/>
                <a:gd name="T10" fmla="*/ 0 w 3275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75" h="575">
                  <a:moveTo>
                    <a:pt x="0" y="575"/>
                  </a:moveTo>
                  <a:lnTo>
                    <a:pt x="0" y="0"/>
                  </a:lnTo>
                  <a:lnTo>
                    <a:pt x="3275" y="0"/>
                  </a:lnTo>
                  <a:lnTo>
                    <a:pt x="3275" y="575"/>
                  </a:lnTo>
                  <a:lnTo>
                    <a:pt x="0" y="575"/>
                  </a:lnTo>
                  <a:lnTo>
                    <a:pt x="0" y="575"/>
                  </a:lnTo>
                  <a:close/>
                </a:path>
              </a:pathLst>
            </a:custGeom>
            <a:solidFill>
              <a:srgbClr val="B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90" name="Freeform 242">
              <a:extLst>
                <a:ext uri="{FF2B5EF4-FFF2-40B4-BE49-F238E27FC236}">
                  <a16:creationId xmlns:a16="http://schemas.microsoft.com/office/drawing/2014/main" id="{901F1E52-6B1E-C755-04DA-6DA5AC0A4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432"/>
              <a:ext cx="655" cy="96"/>
            </a:xfrm>
            <a:custGeom>
              <a:avLst/>
              <a:gdLst>
                <a:gd name="T0" fmla="*/ 0 w 3275"/>
                <a:gd name="T1" fmla="*/ 575 h 575"/>
                <a:gd name="T2" fmla="*/ 0 w 3275"/>
                <a:gd name="T3" fmla="*/ 0 h 575"/>
                <a:gd name="T4" fmla="*/ 3275 w 3275"/>
                <a:gd name="T5" fmla="*/ 0 h 575"/>
                <a:gd name="T6" fmla="*/ 3275 w 3275"/>
                <a:gd name="T7" fmla="*/ 575 h 575"/>
                <a:gd name="T8" fmla="*/ 0 w 3275"/>
                <a:gd name="T9" fmla="*/ 575 h 575"/>
                <a:gd name="T10" fmla="*/ 0 w 3275"/>
                <a:gd name="T11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75" h="575">
                  <a:moveTo>
                    <a:pt x="0" y="575"/>
                  </a:moveTo>
                  <a:lnTo>
                    <a:pt x="0" y="0"/>
                  </a:lnTo>
                  <a:lnTo>
                    <a:pt x="3275" y="0"/>
                  </a:lnTo>
                  <a:lnTo>
                    <a:pt x="3275" y="575"/>
                  </a:lnTo>
                  <a:lnTo>
                    <a:pt x="0" y="575"/>
                  </a:lnTo>
                  <a:lnTo>
                    <a:pt x="0" y="575"/>
                  </a:lnTo>
                </a:path>
              </a:pathLst>
            </a:custGeom>
            <a:noFill/>
            <a:ln w="0">
              <a:solidFill>
                <a:srgbClr val="B5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91" name="Rectangle 243">
              <a:extLst>
                <a:ext uri="{FF2B5EF4-FFF2-40B4-BE49-F238E27FC236}">
                  <a16:creationId xmlns:a16="http://schemas.microsoft.com/office/drawing/2014/main" id="{7B642D4E-7BD2-93E0-9870-BAE826A8D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44"/>
              <a:ext cx="655" cy="38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293" name="Group 245">
            <a:extLst>
              <a:ext uri="{FF2B5EF4-FFF2-40B4-BE49-F238E27FC236}">
                <a16:creationId xmlns:a16="http://schemas.microsoft.com/office/drawing/2014/main" id="{1069C2AD-397C-BA98-53A9-5FFC41660A4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15000" y="304800"/>
            <a:ext cx="1066800" cy="609600"/>
            <a:chOff x="144" y="3840"/>
            <a:chExt cx="672" cy="384"/>
          </a:xfrm>
        </p:grpSpPr>
        <p:sp>
          <p:nvSpPr>
            <p:cNvPr id="2292" name="AutoShape 244">
              <a:extLst>
                <a:ext uri="{FF2B5EF4-FFF2-40B4-BE49-F238E27FC236}">
                  <a16:creationId xmlns:a16="http://schemas.microsoft.com/office/drawing/2014/main" id="{53F39052-A8F6-2060-7EB6-868014E2F42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4" y="3840"/>
              <a:ext cx="67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94" name="Freeform 246">
              <a:extLst>
                <a:ext uri="{FF2B5EF4-FFF2-40B4-BE49-F238E27FC236}">
                  <a16:creationId xmlns:a16="http://schemas.microsoft.com/office/drawing/2014/main" id="{9896A512-C324-D51A-0F49-4796CC9AB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3840"/>
              <a:ext cx="671" cy="383"/>
            </a:xfrm>
            <a:custGeom>
              <a:avLst/>
              <a:gdLst>
                <a:gd name="T0" fmla="*/ 0 w 3354"/>
                <a:gd name="T1" fmla="*/ 1914 h 1914"/>
                <a:gd name="T2" fmla="*/ 0 w 3354"/>
                <a:gd name="T3" fmla="*/ 0 h 1914"/>
                <a:gd name="T4" fmla="*/ 3354 w 3354"/>
                <a:gd name="T5" fmla="*/ 0 h 1914"/>
                <a:gd name="T6" fmla="*/ 3354 w 3354"/>
                <a:gd name="T7" fmla="*/ 1914 h 1914"/>
                <a:gd name="T8" fmla="*/ 0 w 3354"/>
                <a:gd name="T9" fmla="*/ 1914 h 1914"/>
                <a:gd name="T10" fmla="*/ 0 w 3354"/>
                <a:gd name="T11" fmla="*/ 1914 h 1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54" h="1914">
                  <a:moveTo>
                    <a:pt x="0" y="1914"/>
                  </a:moveTo>
                  <a:lnTo>
                    <a:pt x="0" y="0"/>
                  </a:lnTo>
                  <a:lnTo>
                    <a:pt x="3354" y="0"/>
                  </a:lnTo>
                  <a:lnTo>
                    <a:pt x="3354" y="1914"/>
                  </a:lnTo>
                  <a:lnTo>
                    <a:pt x="0" y="1914"/>
                  </a:lnTo>
                  <a:lnTo>
                    <a:pt x="0" y="19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95" name="Freeform 247">
              <a:extLst>
                <a:ext uri="{FF2B5EF4-FFF2-40B4-BE49-F238E27FC236}">
                  <a16:creationId xmlns:a16="http://schemas.microsoft.com/office/drawing/2014/main" id="{76BEA805-6387-3FBE-1BB6-549929FF5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3840"/>
              <a:ext cx="671" cy="383"/>
            </a:xfrm>
            <a:custGeom>
              <a:avLst/>
              <a:gdLst>
                <a:gd name="T0" fmla="*/ 0 w 3354"/>
                <a:gd name="T1" fmla="*/ 1914 h 1914"/>
                <a:gd name="T2" fmla="*/ 0 w 3354"/>
                <a:gd name="T3" fmla="*/ 0 h 1914"/>
                <a:gd name="T4" fmla="*/ 3354 w 3354"/>
                <a:gd name="T5" fmla="*/ 0 h 1914"/>
                <a:gd name="T6" fmla="*/ 3354 w 3354"/>
                <a:gd name="T7" fmla="*/ 1914 h 1914"/>
                <a:gd name="T8" fmla="*/ 0 w 3354"/>
                <a:gd name="T9" fmla="*/ 1914 h 1914"/>
                <a:gd name="T10" fmla="*/ 0 w 3354"/>
                <a:gd name="T11" fmla="*/ 1914 h 1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54" h="1914">
                  <a:moveTo>
                    <a:pt x="0" y="1914"/>
                  </a:moveTo>
                  <a:lnTo>
                    <a:pt x="0" y="0"/>
                  </a:lnTo>
                  <a:lnTo>
                    <a:pt x="3354" y="0"/>
                  </a:lnTo>
                  <a:lnTo>
                    <a:pt x="3354" y="1914"/>
                  </a:lnTo>
                  <a:lnTo>
                    <a:pt x="0" y="1914"/>
                  </a:lnTo>
                  <a:lnTo>
                    <a:pt x="0" y="19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96" name="Freeform 248">
              <a:extLst>
                <a:ext uri="{FF2B5EF4-FFF2-40B4-BE49-F238E27FC236}">
                  <a16:creationId xmlns:a16="http://schemas.microsoft.com/office/drawing/2014/main" id="{76212DFE-3AE5-4234-C79E-1E0F7B64C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3840"/>
              <a:ext cx="671" cy="124"/>
            </a:xfrm>
            <a:custGeom>
              <a:avLst/>
              <a:gdLst>
                <a:gd name="T0" fmla="*/ 0 w 3354"/>
                <a:gd name="T1" fmla="*/ 622 h 622"/>
                <a:gd name="T2" fmla="*/ 0 w 3354"/>
                <a:gd name="T3" fmla="*/ 0 h 622"/>
                <a:gd name="T4" fmla="*/ 3354 w 3354"/>
                <a:gd name="T5" fmla="*/ 0 h 622"/>
                <a:gd name="T6" fmla="*/ 3354 w 3354"/>
                <a:gd name="T7" fmla="*/ 622 h 622"/>
                <a:gd name="T8" fmla="*/ 0 w 3354"/>
                <a:gd name="T9" fmla="*/ 622 h 622"/>
                <a:gd name="T10" fmla="*/ 0 w 3354"/>
                <a:gd name="T11" fmla="*/ 622 h 622"/>
                <a:gd name="T12" fmla="*/ 0 w 3354"/>
                <a:gd name="T13" fmla="*/ 622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54" h="622">
                  <a:moveTo>
                    <a:pt x="0" y="622"/>
                  </a:moveTo>
                  <a:lnTo>
                    <a:pt x="0" y="0"/>
                  </a:lnTo>
                  <a:lnTo>
                    <a:pt x="3354" y="0"/>
                  </a:lnTo>
                  <a:lnTo>
                    <a:pt x="3354" y="622"/>
                  </a:lnTo>
                  <a:lnTo>
                    <a:pt x="0" y="622"/>
                  </a:lnTo>
                  <a:lnTo>
                    <a:pt x="0" y="622"/>
                  </a:lnTo>
                  <a:lnTo>
                    <a:pt x="0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97" name="Freeform 249">
              <a:extLst>
                <a:ext uri="{FF2B5EF4-FFF2-40B4-BE49-F238E27FC236}">
                  <a16:creationId xmlns:a16="http://schemas.microsoft.com/office/drawing/2014/main" id="{48E0B6F9-7B9C-8F4D-302E-A44B57920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3840"/>
              <a:ext cx="671" cy="124"/>
            </a:xfrm>
            <a:custGeom>
              <a:avLst/>
              <a:gdLst>
                <a:gd name="T0" fmla="*/ 0 w 3354"/>
                <a:gd name="T1" fmla="*/ 622 h 622"/>
                <a:gd name="T2" fmla="*/ 0 w 3354"/>
                <a:gd name="T3" fmla="*/ 0 h 622"/>
                <a:gd name="T4" fmla="*/ 3354 w 3354"/>
                <a:gd name="T5" fmla="*/ 0 h 622"/>
                <a:gd name="T6" fmla="*/ 3354 w 3354"/>
                <a:gd name="T7" fmla="*/ 622 h 622"/>
                <a:gd name="T8" fmla="*/ 0 w 3354"/>
                <a:gd name="T9" fmla="*/ 622 h 622"/>
                <a:gd name="T10" fmla="*/ 0 w 3354"/>
                <a:gd name="T11" fmla="*/ 622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54" h="622">
                  <a:moveTo>
                    <a:pt x="0" y="622"/>
                  </a:moveTo>
                  <a:lnTo>
                    <a:pt x="0" y="0"/>
                  </a:lnTo>
                  <a:lnTo>
                    <a:pt x="3354" y="0"/>
                  </a:lnTo>
                  <a:lnTo>
                    <a:pt x="3354" y="622"/>
                  </a:lnTo>
                  <a:lnTo>
                    <a:pt x="0" y="622"/>
                  </a:lnTo>
                  <a:lnTo>
                    <a:pt x="0" y="6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98" name="Freeform 250">
              <a:extLst>
                <a:ext uri="{FF2B5EF4-FFF2-40B4-BE49-F238E27FC236}">
                  <a16:creationId xmlns:a16="http://schemas.microsoft.com/office/drawing/2014/main" id="{72FD6E59-E0F2-CA57-64BC-3485936ED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4099"/>
              <a:ext cx="671" cy="124"/>
            </a:xfrm>
            <a:custGeom>
              <a:avLst/>
              <a:gdLst>
                <a:gd name="T0" fmla="*/ 0 w 3354"/>
                <a:gd name="T1" fmla="*/ 620 h 620"/>
                <a:gd name="T2" fmla="*/ 0 w 3354"/>
                <a:gd name="T3" fmla="*/ 0 h 620"/>
                <a:gd name="T4" fmla="*/ 3354 w 3354"/>
                <a:gd name="T5" fmla="*/ 0 h 620"/>
                <a:gd name="T6" fmla="*/ 3354 w 3354"/>
                <a:gd name="T7" fmla="*/ 620 h 620"/>
                <a:gd name="T8" fmla="*/ 0 w 3354"/>
                <a:gd name="T9" fmla="*/ 620 h 620"/>
                <a:gd name="T10" fmla="*/ 0 w 3354"/>
                <a:gd name="T11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54" h="620">
                  <a:moveTo>
                    <a:pt x="0" y="620"/>
                  </a:moveTo>
                  <a:lnTo>
                    <a:pt x="0" y="0"/>
                  </a:lnTo>
                  <a:lnTo>
                    <a:pt x="3354" y="0"/>
                  </a:lnTo>
                  <a:lnTo>
                    <a:pt x="3354" y="620"/>
                  </a:lnTo>
                  <a:lnTo>
                    <a:pt x="0" y="620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99" name="Freeform 251">
              <a:extLst>
                <a:ext uri="{FF2B5EF4-FFF2-40B4-BE49-F238E27FC236}">
                  <a16:creationId xmlns:a16="http://schemas.microsoft.com/office/drawing/2014/main" id="{B7885812-9565-D828-8776-39FA35674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4099"/>
              <a:ext cx="671" cy="124"/>
            </a:xfrm>
            <a:custGeom>
              <a:avLst/>
              <a:gdLst>
                <a:gd name="T0" fmla="*/ 0 w 3354"/>
                <a:gd name="T1" fmla="*/ 620 h 620"/>
                <a:gd name="T2" fmla="*/ 0 w 3354"/>
                <a:gd name="T3" fmla="*/ 0 h 620"/>
                <a:gd name="T4" fmla="*/ 3354 w 3354"/>
                <a:gd name="T5" fmla="*/ 0 h 620"/>
                <a:gd name="T6" fmla="*/ 3354 w 3354"/>
                <a:gd name="T7" fmla="*/ 620 h 620"/>
                <a:gd name="T8" fmla="*/ 0 w 3354"/>
                <a:gd name="T9" fmla="*/ 620 h 620"/>
                <a:gd name="T10" fmla="*/ 0 w 3354"/>
                <a:gd name="T11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54" h="620">
                  <a:moveTo>
                    <a:pt x="0" y="620"/>
                  </a:moveTo>
                  <a:lnTo>
                    <a:pt x="0" y="0"/>
                  </a:lnTo>
                  <a:lnTo>
                    <a:pt x="3354" y="0"/>
                  </a:lnTo>
                  <a:lnTo>
                    <a:pt x="3354" y="620"/>
                  </a:lnTo>
                  <a:lnTo>
                    <a:pt x="0" y="620"/>
                  </a:lnTo>
                  <a:lnTo>
                    <a:pt x="0" y="620"/>
                  </a:lnTo>
                </a:path>
              </a:pathLst>
            </a:custGeom>
            <a:noFill/>
            <a:ln w="0">
              <a:solidFill>
                <a:srgbClr val="FFD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00" name="Rectangle 252">
              <a:extLst>
                <a:ext uri="{FF2B5EF4-FFF2-40B4-BE49-F238E27FC236}">
                  <a16:creationId xmlns:a16="http://schemas.microsoft.com/office/drawing/2014/main" id="{68E57F57-4986-5253-70A1-AD061D350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3840"/>
              <a:ext cx="671" cy="38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02" name="Group 254">
            <a:extLst>
              <a:ext uri="{FF2B5EF4-FFF2-40B4-BE49-F238E27FC236}">
                <a16:creationId xmlns:a16="http://schemas.microsoft.com/office/drawing/2014/main" id="{B4576A25-6514-DAD0-851F-5313EB6428A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43400" y="3733800"/>
            <a:ext cx="1117600" cy="606425"/>
            <a:chOff x="2560" y="3842"/>
            <a:chExt cx="704" cy="382"/>
          </a:xfrm>
        </p:grpSpPr>
        <p:sp>
          <p:nvSpPr>
            <p:cNvPr id="2301" name="AutoShape 253">
              <a:extLst>
                <a:ext uri="{FF2B5EF4-FFF2-40B4-BE49-F238E27FC236}">
                  <a16:creationId xmlns:a16="http://schemas.microsoft.com/office/drawing/2014/main" id="{63D8E779-3B6D-E25C-B4A6-9C4A02BD81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60" y="3842"/>
              <a:ext cx="704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03" name="Freeform 255">
              <a:extLst>
                <a:ext uri="{FF2B5EF4-FFF2-40B4-BE49-F238E27FC236}">
                  <a16:creationId xmlns:a16="http://schemas.microsoft.com/office/drawing/2014/main" id="{99358E95-48F0-3FD0-AA0F-6C85AB24F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0" y="3842"/>
              <a:ext cx="703" cy="382"/>
            </a:xfrm>
            <a:custGeom>
              <a:avLst/>
              <a:gdLst>
                <a:gd name="T0" fmla="*/ 0 w 3514"/>
                <a:gd name="T1" fmla="*/ 2291 h 2291"/>
                <a:gd name="T2" fmla="*/ 0 w 3514"/>
                <a:gd name="T3" fmla="*/ 0 h 2291"/>
                <a:gd name="T4" fmla="*/ 3514 w 3514"/>
                <a:gd name="T5" fmla="*/ 0 h 2291"/>
                <a:gd name="T6" fmla="*/ 3514 w 3514"/>
                <a:gd name="T7" fmla="*/ 2291 h 2291"/>
                <a:gd name="T8" fmla="*/ 0 w 3514"/>
                <a:gd name="T9" fmla="*/ 2291 h 2291"/>
                <a:gd name="T10" fmla="*/ 0 w 3514"/>
                <a:gd name="T11" fmla="*/ 2291 h 2291"/>
                <a:gd name="T12" fmla="*/ 0 w 3514"/>
                <a:gd name="T13" fmla="*/ 2291 h 2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14" h="2291">
                  <a:moveTo>
                    <a:pt x="0" y="2291"/>
                  </a:moveTo>
                  <a:lnTo>
                    <a:pt x="0" y="0"/>
                  </a:lnTo>
                  <a:lnTo>
                    <a:pt x="3514" y="0"/>
                  </a:lnTo>
                  <a:lnTo>
                    <a:pt x="3514" y="2291"/>
                  </a:lnTo>
                  <a:lnTo>
                    <a:pt x="0" y="2291"/>
                  </a:lnTo>
                  <a:lnTo>
                    <a:pt x="0" y="2291"/>
                  </a:lnTo>
                  <a:lnTo>
                    <a:pt x="0" y="22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04" name="Freeform 256">
              <a:extLst>
                <a:ext uri="{FF2B5EF4-FFF2-40B4-BE49-F238E27FC236}">
                  <a16:creationId xmlns:a16="http://schemas.microsoft.com/office/drawing/2014/main" id="{150A79EF-3575-C005-02A9-24A24A28E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0" y="3842"/>
              <a:ext cx="703" cy="382"/>
            </a:xfrm>
            <a:custGeom>
              <a:avLst/>
              <a:gdLst>
                <a:gd name="T0" fmla="*/ 0 w 3514"/>
                <a:gd name="T1" fmla="*/ 2291 h 2291"/>
                <a:gd name="T2" fmla="*/ 0 w 3514"/>
                <a:gd name="T3" fmla="*/ 0 h 2291"/>
                <a:gd name="T4" fmla="*/ 3514 w 3514"/>
                <a:gd name="T5" fmla="*/ 0 h 2291"/>
                <a:gd name="T6" fmla="*/ 3514 w 3514"/>
                <a:gd name="T7" fmla="*/ 2291 h 2291"/>
                <a:gd name="T8" fmla="*/ 0 w 3514"/>
                <a:gd name="T9" fmla="*/ 2291 h 2291"/>
                <a:gd name="T10" fmla="*/ 0 w 3514"/>
                <a:gd name="T11" fmla="*/ 2291 h 2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14" h="2291">
                  <a:moveTo>
                    <a:pt x="0" y="2291"/>
                  </a:moveTo>
                  <a:lnTo>
                    <a:pt x="0" y="0"/>
                  </a:lnTo>
                  <a:lnTo>
                    <a:pt x="3514" y="0"/>
                  </a:lnTo>
                  <a:lnTo>
                    <a:pt x="3514" y="2291"/>
                  </a:lnTo>
                  <a:lnTo>
                    <a:pt x="0" y="2291"/>
                  </a:lnTo>
                  <a:lnTo>
                    <a:pt x="0" y="2291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05" name="Freeform 257">
              <a:extLst>
                <a:ext uri="{FF2B5EF4-FFF2-40B4-BE49-F238E27FC236}">
                  <a16:creationId xmlns:a16="http://schemas.microsoft.com/office/drawing/2014/main" id="{D4D7B80C-5F37-3D9A-AB28-351C00C86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0" y="4094"/>
              <a:ext cx="703" cy="130"/>
            </a:xfrm>
            <a:custGeom>
              <a:avLst/>
              <a:gdLst>
                <a:gd name="T0" fmla="*/ 0 w 3514"/>
                <a:gd name="T1" fmla="*/ 781 h 781"/>
                <a:gd name="T2" fmla="*/ 0 w 3514"/>
                <a:gd name="T3" fmla="*/ 0 h 781"/>
                <a:gd name="T4" fmla="*/ 3514 w 3514"/>
                <a:gd name="T5" fmla="*/ 0 h 781"/>
                <a:gd name="T6" fmla="*/ 3514 w 3514"/>
                <a:gd name="T7" fmla="*/ 781 h 781"/>
                <a:gd name="T8" fmla="*/ 0 w 3514"/>
                <a:gd name="T9" fmla="*/ 781 h 781"/>
                <a:gd name="T10" fmla="*/ 0 w 3514"/>
                <a:gd name="T11" fmla="*/ 781 h 781"/>
                <a:gd name="T12" fmla="*/ 0 w 3514"/>
                <a:gd name="T13" fmla="*/ 781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14" h="781">
                  <a:moveTo>
                    <a:pt x="0" y="781"/>
                  </a:moveTo>
                  <a:lnTo>
                    <a:pt x="0" y="0"/>
                  </a:lnTo>
                  <a:lnTo>
                    <a:pt x="3514" y="0"/>
                  </a:lnTo>
                  <a:lnTo>
                    <a:pt x="3514" y="781"/>
                  </a:lnTo>
                  <a:lnTo>
                    <a:pt x="0" y="781"/>
                  </a:lnTo>
                  <a:lnTo>
                    <a:pt x="0" y="781"/>
                  </a:lnTo>
                  <a:lnTo>
                    <a:pt x="0" y="781"/>
                  </a:lnTo>
                  <a:close/>
                </a:path>
              </a:pathLst>
            </a:custGeom>
            <a:solidFill>
              <a:srgbClr val="FF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06" name="Freeform 258">
              <a:extLst>
                <a:ext uri="{FF2B5EF4-FFF2-40B4-BE49-F238E27FC236}">
                  <a16:creationId xmlns:a16="http://schemas.microsoft.com/office/drawing/2014/main" id="{5DC47FED-E883-23F6-B0A5-4261F640D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0" y="4094"/>
              <a:ext cx="703" cy="130"/>
            </a:xfrm>
            <a:custGeom>
              <a:avLst/>
              <a:gdLst>
                <a:gd name="T0" fmla="*/ 0 w 3514"/>
                <a:gd name="T1" fmla="*/ 781 h 781"/>
                <a:gd name="T2" fmla="*/ 0 w 3514"/>
                <a:gd name="T3" fmla="*/ 0 h 781"/>
                <a:gd name="T4" fmla="*/ 3514 w 3514"/>
                <a:gd name="T5" fmla="*/ 0 h 781"/>
                <a:gd name="T6" fmla="*/ 3514 w 3514"/>
                <a:gd name="T7" fmla="*/ 781 h 781"/>
                <a:gd name="T8" fmla="*/ 0 w 3514"/>
                <a:gd name="T9" fmla="*/ 781 h 781"/>
                <a:gd name="T10" fmla="*/ 0 w 3514"/>
                <a:gd name="T11" fmla="*/ 781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14" h="781">
                  <a:moveTo>
                    <a:pt x="0" y="781"/>
                  </a:moveTo>
                  <a:lnTo>
                    <a:pt x="0" y="0"/>
                  </a:lnTo>
                  <a:lnTo>
                    <a:pt x="3514" y="0"/>
                  </a:lnTo>
                  <a:lnTo>
                    <a:pt x="3514" y="781"/>
                  </a:lnTo>
                  <a:lnTo>
                    <a:pt x="0" y="781"/>
                  </a:lnTo>
                  <a:lnTo>
                    <a:pt x="0" y="781"/>
                  </a:lnTo>
                </a:path>
              </a:pathLst>
            </a:custGeom>
            <a:noFill/>
            <a:ln w="0">
              <a:solidFill>
                <a:srgbClr val="FF3D3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07" name="Freeform 259">
              <a:extLst>
                <a:ext uri="{FF2B5EF4-FFF2-40B4-BE49-F238E27FC236}">
                  <a16:creationId xmlns:a16="http://schemas.microsoft.com/office/drawing/2014/main" id="{4805487F-04E5-4518-7BAA-22F8C8021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0" y="3842"/>
              <a:ext cx="703" cy="130"/>
            </a:xfrm>
            <a:custGeom>
              <a:avLst/>
              <a:gdLst>
                <a:gd name="T0" fmla="*/ 0 w 3514"/>
                <a:gd name="T1" fmla="*/ 781 h 781"/>
                <a:gd name="T2" fmla="*/ 0 w 3514"/>
                <a:gd name="T3" fmla="*/ 0 h 781"/>
                <a:gd name="T4" fmla="*/ 3514 w 3514"/>
                <a:gd name="T5" fmla="*/ 0 h 781"/>
                <a:gd name="T6" fmla="*/ 3514 w 3514"/>
                <a:gd name="T7" fmla="*/ 781 h 781"/>
                <a:gd name="T8" fmla="*/ 0 w 3514"/>
                <a:gd name="T9" fmla="*/ 781 h 781"/>
                <a:gd name="T10" fmla="*/ 0 w 3514"/>
                <a:gd name="T11" fmla="*/ 781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14" h="781">
                  <a:moveTo>
                    <a:pt x="0" y="781"/>
                  </a:moveTo>
                  <a:lnTo>
                    <a:pt x="0" y="0"/>
                  </a:lnTo>
                  <a:lnTo>
                    <a:pt x="3514" y="0"/>
                  </a:lnTo>
                  <a:lnTo>
                    <a:pt x="3514" y="781"/>
                  </a:lnTo>
                  <a:lnTo>
                    <a:pt x="0" y="781"/>
                  </a:lnTo>
                  <a:lnTo>
                    <a:pt x="0" y="781"/>
                  </a:lnTo>
                  <a:close/>
                </a:path>
              </a:pathLst>
            </a:custGeom>
            <a:solidFill>
              <a:srgbClr val="FF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08" name="Freeform 260">
              <a:extLst>
                <a:ext uri="{FF2B5EF4-FFF2-40B4-BE49-F238E27FC236}">
                  <a16:creationId xmlns:a16="http://schemas.microsoft.com/office/drawing/2014/main" id="{736587B7-72F6-D6A4-EB2A-DAFB09D2C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0" y="3842"/>
              <a:ext cx="703" cy="130"/>
            </a:xfrm>
            <a:custGeom>
              <a:avLst/>
              <a:gdLst>
                <a:gd name="T0" fmla="*/ 0 w 3514"/>
                <a:gd name="T1" fmla="*/ 781 h 781"/>
                <a:gd name="T2" fmla="*/ 0 w 3514"/>
                <a:gd name="T3" fmla="*/ 0 h 781"/>
                <a:gd name="T4" fmla="*/ 3514 w 3514"/>
                <a:gd name="T5" fmla="*/ 0 h 781"/>
                <a:gd name="T6" fmla="*/ 3514 w 3514"/>
                <a:gd name="T7" fmla="*/ 781 h 781"/>
                <a:gd name="T8" fmla="*/ 0 w 3514"/>
                <a:gd name="T9" fmla="*/ 781 h 781"/>
                <a:gd name="T10" fmla="*/ 0 w 3514"/>
                <a:gd name="T11" fmla="*/ 781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14" h="781">
                  <a:moveTo>
                    <a:pt x="0" y="781"/>
                  </a:moveTo>
                  <a:lnTo>
                    <a:pt x="0" y="0"/>
                  </a:lnTo>
                  <a:lnTo>
                    <a:pt x="3514" y="0"/>
                  </a:lnTo>
                  <a:lnTo>
                    <a:pt x="3514" y="781"/>
                  </a:lnTo>
                  <a:lnTo>
                    <a:pt x="0" y="781"/>
                  </a:lnTo>
                  <a:lnTo>
                    <a:pt x="0" y="781"/>
                  </a:lnTo>
                </a:path>
              </a:pathLst>
            </a:custGeom>
            <a:noFill/>
            <a:ln w="0">
              <a:solidFill>
                <a:srgbClr val="FF3D3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09" name="Rectangle 261">
              <a:extLst>
                <a:ext uri="{FF2B5EF4-FFF2-40B4-BE49-F238E27FC236}">
                  <a16:creationId xmlns:a16="http://schemas.microsoft.com/office/drawing/2014/main" id="{AEA94C16-F192-16C2-70F7-F789DA66D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3842"/>
              <a:ext cx="703" cy="38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11" name="Group 263">
            <a:extLst>
              <a:ext uri="{FF2B5EF4-FFF2-40B4-BE49-F238E27FC236}">
                <a16:creationId xmlns:a16="http://schemas.microsoft.com/office/drawing/2014/main" id="{D8C480F1-4F17-9FDE-F98A-27D11738028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15000" y="2895600"/>
            <a:ext cx="1117600" cy="584200"/>
            <a:chOff x="4896" y="3840"/>
            <a:chExt cx="704" cy="368"/>
          </a:xfrm>
        </p:grpSpPr>
        <p:sp>
          <p:nvSpPr>
            <p:cNvPr id="2310" name="AutoShape 262">
              <a:extLst>
                <a:ext uri="{FF2B5EF4-FFF2-40B4-BE49-F238E27FC236}">
                  <a16:creationId xmlns:a16="http://schemas.microsoft.com/office/drawing/2014/main" id="{AA876310-9EB6-C962-1B66-F88A71C41AB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96" y="3840"/>
              <a:ext cx="70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12" name="Freeform 264">
              <a:extLst>
                <a:ext uri="{FF2B5EF4-FFF2-40B4-BE49-F238E27FC236}">
                  <a16:creationId xmlns:a16="http://schemas.microsoft.com/office/drawing/2014/main" id="{AAAE5B87-8754-58E7-8011-7AF87962A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7" y="3840"/>
              <a:ext cx="703" cy="367"/>
            </a:xfrm>
            <a:custGeom>
              <a:avLst/>
              <a:gdLst>
                <a:gd name="T0" fmla="*/ 0 w 3514"/>
                <a:gd name="T1" fmla="*/ 1834 h 1834"/>
                <a:gd name="T2" fmla="*/ 0 w 3514"/>
                <a:gd name="T3" fmla="*/ 0 h 1834"/>
                <a:gd name="T4" fmla="*/ 3514 w 3514"/>
                <a:gd name="T5" fmla="*/ 0 h 1834"/>
                <a:gd name="T6" fmla="*/ 3514 w 3514"/>
                <a:gd name="T7" fmla="*/ 1834 h 1834"/>
                <a:gd name="T8" fmla="*/ 0 w 3514"/>
                <a:gd name="T9" fmla="*/ 1834 h 1834"/>
                <a:gd name="T10" fmla="*/ 0 w 3514"/>
                <a:gd name="T11" fmla="*/ 1834 h 1834"/>
                <a:gd name="T12" fmla="*/ 0 w 3514"/>
                <a:gd name="T13" fmla="*/ 1834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14" h="1834">
                  <a:moveTo>
                    <a:pt x="0" y="1834"/>
                  </a:moveTo>
                  <a:lnTo>
                    <a:pt x="0" y="0"/>
                  </a:lnTo>
                  <a:lnTo>
                    <a:pt x="3514" y="0"/>
                  </a:lnTo>
                  <a:lnTo>
                    <a:pt x="3514" y="1834"/>
                  </a:lnTo>
                  <a:lnTo>
                    <a:pt x="0" y="1834"/>
                  </a:lnTo>
                  <a:lnTo>
                    <a:pt x="0" y="1834"/>
                  </a:lnTo>
                  <a:lnTo>
                    <a:pt x="0" y="18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13" name="Freeform 265">
              <a:extLst>
                <a:ext uri="{FF2B5EF4-FFF2-40B4-BE49-F238E27FC236}">
                  <a16:creationId xmlns:a16="http://schemas.microsoft.com/office/drawing/2014/main" id="{8C1AED87-44ED-E9DB-3058-4CAE09D16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7" y="3840"/>
              <a:ext cx="703" cy="367"/>
            </a:xfrm>
            <a:custGeom>
              <a:avLst/>
              <a:gdLst>
                <a:gd name="T0" fmla="*/ 0 w 3514"/>
                <a:gd name="T1" fmla="*/ 1834 h 1834"/>
                <a:gd name="T2" fmla="*/ 0 w 3514"/>
                <a:gd name="T3" fmla="*/ 0 h 1834"/>
                <a:gd name="T4" fmla="*/ 3514 w 3514"/>
                <a:gd name="T5" fmla="*/ 0 h 1834"/>
                <a:gd name="T6" fmla="*/ 3514 w 3514"/>
                <a:gd name="T7" fmla="*/ 1834 h 1834"/>
                <a:gd name="T8" fmla="*/ 0 w 3514"/>
                <a:gd name="T9" fmla="*/ 1834 h 1834"/>
                <a:gd name="T10" fmla="*/ 0 w 3514"/>
                <a:gd name="T11" fmla="*/ 1834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14" h="1834">
                  <a:moveTo>
                    <a:pt x="0" y="1834"/>
                  </a:moveTo>
                  <a:lnTo>
                    <a:pt x="0" y="0"/>
                  </a:lnTo>
                  <a:lnTo>
                    <a:pt x="3514" y="0"/>
                  </a:lnTo>
                  <a:lnTo>
                    <a:pt x="3514" y="1834"/>
                  </a:lnTo>
                  <a:lnTo>
                    <a:pt x="0" y="1834"/>
                  </a:lnTo>
                  <a:lnTo>
                    <a:pt x="0" y="1834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14" name="Freeform 266">
              <a:extLst>
                <a:ext uri="{FF2B5EF4-FFF2-40B4-BE49-F238E27FC236}">
                  <a16:creationId xmlns:a16="http://schemas.microsoft.com/office/drawing/2014/main" id="{11B61A58-2A96-66C2-17C7-9DB5A1867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7" y="4022"/>
              <a:ext cx="703" cy="185"/>
            </a:xfrm>
            <a:custGeom>
              <a:avLst/>
              <a:gdLst>
                <a:gd name="T0" fmla="*/ 0 w 3514"/>
                <a:gd name="T1" fmla="*/ 924 h 924"/>
                <a:gd name="T2" fmla="*/ 0 w 3514"/>
                <a:gd name="T3" fmla="*/ 0 h 924"/>
                <a:gd name="T4" fmla="*/ 3514 w 3514"/>
                <a:gd name="T5" fmla="*/ 0 h 924"/>
                <a:gd name="T6" fmla="*/ 3514 w 3514"/>
                <a:gd name="T7" fmla="*/ 924 h 924"/>
                <a:gd name="T8" fmla="*/ 0 w 3514"/>
                <a:gd name="T9" fmla="*/ 924 h 924"/>
                <a:gd name="T10" fmla="*/ 0 w 3514"/>
                <a:gd name="T11" fmla="*/ 924 h 924"/>
                <a:gd name="T12" fmla="*/ 0 w 3514"/>
                <a:gd name="T13" fmla="*/ 924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14" h="924">
                  <a:moveTo>
                    <a:pt x="0" y="924"/>
                  </a:moveTo>
                  <a:lnTo>
                    <a:pt x="0" y="0"/>
                  </a:lnTo>
                  <a:lnTo>
                    <a:pt x="3514" y="0"/>
                  </a:lnTo>
                  <a:lnTo>
                    <a:pt x="3514" y="924"/>
                  </a:lnTo>
                  <a:lnTo>
                    <a:pt x="0" y="924"/>
                  </a:lnTo>
                  <a:lnTo>
                    <a:pt x="0" y="924"/>
                  </a:lnTo>
                  <a:lnTo>
                    <a:pt x="0" y="9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15" name="Freeform 267">
              <a:extLst>
                <a:ext uri="{FF2B5EF4-FFF2-40B4-BE49-F238E27FC236}">
                  <a16:creationId xmlns:a16="http://schemas.microsoft.com/office/drawing/2014/main" id="{B6553F7C-C2FD-A424-8EEB-F9406AC23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7" y="4022"/>
              <a:ext cx="703" cy="185"/>
            </a:xfrm>
            <a:custGeom>
              <a:avLst/>
              <a:gdLst>
                <a:gd name="T0" fmla="*/ 0 w 3514"/>
                <a:gd name="T1" fmla="*/ 924 h 924"/>
                <a:gd name="T2" fmla="*/ 0 w 3514"/>
                <a:gd name="T3" fmla="*/ 0 h 924"/>
                <a:gd name="T4" fmla="*/ 3514 w 3514"/>
                <a:gd name="T5" fmla="*/ 0 h 924"/>
                <a:gd name="T6" fmla="*/ 3514 w 3514"/>
                <a:gd name="T7" fmla="*/ 924 h 924"/>
                <a:gd name="T8" fmla="*/ 0 w 3514"/>
                <a:gd name="T9" fmla="*/ 924 h 924"/>
                <a:gd name="T10" fmla="*/ 0 w 3514"/>
                <a:gd name="T11" fmla="*/ 924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14" h="924">
                  <a:moveTo>
                    <a:pt x="0" y="924"/>
                  </a:moveTo>
                  <a:lnTo>
                    <a:pt x="0" y="0"/>
                  </a:lnTo>
                  <a:lnTo>
                    <a:pt x="3514" y="0"/>
                  </a:lnTo>
                  <a:lnTo>
                    <a:pt x="3514" y="924"/>
                  </a:lnTo>
                  <a:lnTo>
                    <a:pt x="0" y="924"/>
                  </a:lnTo>
                  <a:lnTo>
                    <a:pt x="0" y="92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16" name="Rectangle 268">
              <a:extLst>
                <a:ext uri="{FF2B5EF4-FFF2-40B4-BE49-F238E27FC236}">
                  <a16:creationId xmlns:a16="http://schemas.microsoft.com/office/drawing/2014/main" id="{18614C07-1BF5-DE3D-191A-79BA988E4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7" y="3840"/>
              <a:ext cx="703" cy="36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17" name="Rectangle 269">
            <a:extLst>
              <a:ext uri="{FF2B5EF4-FFF2-40B4-BE49-F238E27FC236}">
                <a16:creationId xmlns:a16="http://schemas.microsoft.com/office/drawing/2014/main" id="{6EB37814-E3E1-E676-6072-73156DA99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41550" cy="1098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800" b="1">
                <a:solidFill>
                  <a:srgbClr val="990099"/>
                </a:solidFill>
                <a:latin typeface="Times New Roman" panose="02020603050405020304" pitchFamily="18" charset="0"/>
              </a:rPr>
              <a:t>Europe</a:t>
            </a:r>
            <a:br>
              <a:rPr lang="en-US" altLang="en-US" sz="4800" b="1">
                <a:solidFill>
                  <a:srgbClr val="990099"/>
                </a:solidFill>
                <a:latin typeface="Times New Roman" panose="02020603050405020304" pitchFamily="18" charset="0"/>
              </a:rPr>
            </a:br>
            <a:r>
              <a:rPr lang="en-US" altLang="en-US" b="1">
                <a:solidFill>
                  <a:srgbClr val="990099"/>
                </a:solidFill>
                <a:latin typeface="Times New Roman" panose="02020603050405020304" pitchFamily="18" charset="0"/>
              </a:rPr>
              <a:t>The Continent Series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86758190-A97C-BDC3-5107-6DD31B4B10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B6AC050D-22E8-45C0-BD08-3E47D6222207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31428" name="Text Box 4">
            <a:extLst>
              <a:ext uri="{FF2B5EF4-FFF2-40B4-BE49-F238E27FC236}">
                <a16:creationId xmlns:a16="http://schemas.microsoft.com/office/drawing/2014/main" id="{B803EB7F-8779-38C4-5208-8558D8BB00A4}"/>
              </a:ext>
            </a:extLst>
          </p:cNvPr>
          <p:cNvSpPr txBox="1">
            <a:spLocks noChangeArrowheads="1"/>
          </p:cNvSpPr>
          <p:nvPr/>
        </p:nvSpPr>
        <p:spPr bwMode="auto">
          <a:xfrm rot="5279848">
            <a:off x="2897187" y="-2695575"/>
            <a:ext cx="54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400"/>
          </a:p>
        </p:txBody>
      </p:sp>
      <p:sp>
        <p:nvSpPr>
          <p:cNvPr id="231434" name="Text Box 10">
            <a:extLst>
              <a:ext uri="{FF2B5EF4-FFF2-40B4-BE49-F238E27FC236}">
                <a16:creationId xmlns:a16="http://schemas.microsoft.com/office/drawing/2014/main" id="{1523B856-B489-2FD3-E5A4-995C2EFD0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572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ABABC7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chemeClr val="accent2"/>
                </a:solidFill>
              </a:rPr>
              <a:t>Po R.</a:t>
            </a:r>
          </a:p>
        </p:txBody>
      </p:sp>
      <p:sp>
        <p:nvSpPr>
          <p:cNvPr id="231435" name="Text Box 11">
            <a:extLst>
              <a:ext uri="{FF2B5EF4-FFF2-40B4-BE49-F238E27FC236}">
                <a16:creationId xmlns:a16="http://schemas.microsoft.com/office/drawing/2014/main" id="{F8DC004A-DD0D-CEBE-3299-6C45E18E382C}"/>
              </a:ext>
            </a:extLst>
          </p:cNvPr>
          <p:cNvSpPr txBox="1">
            <a:spLocks noChangeArrowheads="1"/>
          </p:cNvSpPr>
          <p:nvPr/>
        </p:nvSpPr>
        <p:spPr bwMode="auto">
          <a:xfrm rot="2376934">
            <a:off x="3886200" y="51054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ABABC7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chemeClr val="accent2"/>
                </a:solidFill>
              </a:rPr>
              <a:t>Tiber R.</a:t>
            </a:r>
          </a:p>
        </p:txBody>
      </p:sp>
      <p:sp>
        <p:nvSpPr>
          <p:cNvPr id="231515" name="Text Box 91">
            <a:extLst>
              <a:ext uri="{FF2B5EF4-FFF2-40B4-BE49-F238E27FC236}">
                <a16:creationId xmlns:a16="http://schemas.microsoft.com/office/drawing/2014/main" id="{24BE4327-BC82-8A88-A680-89F0C5C06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-25400"/>
            <a:ext cx="1874838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800" b="1">
                <a:solidFill>
                  <a:srgbClr val="990099"/>
                </a:solidFill>
                <a:latin typeface="Times New Roman" panose="02020603050405020304" pitchFamily="18" charset="0"/>
              </a:rPr>
              <a:t>Rivers</a:t>
            </a:r>
          </a:p>
        </p:txBody>
      </p:sp>
      <p:pic>
        <p:nvPicPr>
          <p:cNvPr id="231517" name="Picture 93" descr="European Rivers, Map of Europe Rivers, Map of Rivers in Europe, Major Rivers in Europe">
            <a:extLst>
              <a:ext uri="{FF2B5EF4-FFF2-40B4-BE49-F238E27FC236}">
                <a16:creationId xmlns:a16="http://schemas.microsoft.com/office/drawing/2014/main" id="{004259A5-ED03-A36C-EF3C-279972AF6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14388"/>
            <a:ext cx="5257800" cy="465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FCF6FDE9-832B-3B2B-FBF8-FB759A550F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94FB58E1-D79A-4129-8BCB-FB402BA56727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C9CC1A51-9F0B-2AF5-37BA-5FCDE0D7E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28600"/>
            <a:ext cx="7467600" cy="82391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The Danube River</a:t>
            </a:r>
          </a:p>
        </p:txBody>
      </p:sp>
      <p:pic>
        <p:nvPicPr>
          <p:cNvPr id="21514" name="Picture 10" descr="middle east rivers">
            <a:extLst>
              <a:ext uri="{FF2B5EF4-FFF2-40B4-BE49-F238E27FC236}">
                <a16:creationId xmlns:a16="http://schemas.microsoft.com/office/drawing/2014/main" id="{9F878302-233A-53CF-0B86-3676542E8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" t="18695" r="3030" b="20435"/>
          <a:stretch>
            <a:fillRect/>
          </a:stretch>
        </p:blipFill>
        <p:spPr bwMode="auto">
          <a:xfrm>
            <a:off x="2667000" y="1524000"/>
            <a:ext cx="5410200" cy="344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5" name="Oval 11">
            <a:extLst>
              <a:ext uri="{FF2B5EF4-FFF2-40B4-BE49-F238E27FC236}">
                <a16:creationId xmlns:a16="http://schemas.microsoft.com/office/drawing/2014/main" id="{C0EA4B51-8C01-78A4-2A93-473131F2C86A}"/>
              </a:ext>
            </a:extLst>
          </p:cNvPr>
          <p:cNvSpPr>
            <a:spLocks noChangeArrowheads="1"/>
          </p:cNvSpPr>
          <p:nvPr/>
        </p:nvSpPr>
        <p:spPr bwMode="auto">
          <a:xfrm rot="519587">
            <a:off x="4419600" y="2743200"/>
            <a:ext cx="2819400" cy="14478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6" name="Text Box 12">
            <a:extLst>
              <a:ext uri="{FF2B5EF4-FFF2-40B4-BE49-F238E27FC236}">
                <a16:creationId xmlns:a16="http://schemas.microsoft.com/office/drawing/2014/main" id="{0716A77A-F306-D397-3D6A-1E4BA603064E}"/>
              </a:ext>
            </a:extLst>
          </p:cNvPr>
          <p:cNvSpPr txBox="1">
            <a:spLocks noChangeArrowheads="1"/>
          </p:cNvSpPr>
          <p:nvPr/>
        </p:nvSpPr>
        <p:spPr bwMode="auto">
          <a:xfrm rot="1021809">
            <a:off x="4572000" y="40386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1770 miles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056A5C92-7545-7568-AEA5-547D56F77F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280C5166-4910-448F-A1E3-F30944B97C3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48834" name="Text Box 2">
            <a:extLst>
              <a:ext uri="{FF2B5EF4-FFF2-40B4-BE49-F238E27FC236}">
                <a16:creationId xmlns:a16="http://schemas.microsoft.com/office/drawing/2014/main" id="{D825577B-A398-2ADC-D22C-3177D3158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28600"/>
            <a:ext cx="7467600" cy="82391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The Danube River</a:t>
            </a:r>
          </a:p>
        </p:txBody>
      </p:sp>
      <p:sp>
        <p:nvSpPr>
          <p:cNvPr id="248835" name="Text Box 3">
            <a:extLst>
              <a:ext uri="{FF2B5EF4-FFF2-40B4-BE49-F238E27FC236}">
                <a16:creationId xmlns:a16="http://schemas.microsoft.com/office/drawing/2014/main" id="{D63A9653-BC18-AE71-0016-4AFC06817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267200"/>
            <a:ext cx="6705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ABABC7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None/>
            </a:pP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Flows through the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12 countries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of Germany, Austria, Slovakia, Hungary, Serbia, Croatia, Bosnia and Herzegovina, Slovenia, Bulgaria, Romania, and the Ukraine</a:t>
            </a: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.  </a:t>
            </a:r>
          </a:p>
        </p:txBody>
      </p:sp>
      <p:pic>
        <p:nvPicPr>
          <p:cNvPr id="248836" name="Picture 4">
            <a:extLst>
              <a:ext uri="{FF2B5EF4-FFF2-40B4-BE49-F238E27FC236}">
                <a16:creationId xmlns:a16="http://schemas.microsoft.com/office/drawing/2014/main" id="{755FBC59-2770-31DD-709B-4B19552C0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57"/>
          <a:stretch>
            <a:fillRect/>
          </a:stretch>
        </p:blipFill>
        <p:spPr bwMode="auto">
          <a:xfrm>
            <a:off x="914400" y="1295400"/>
            <a:ext cx="4114800" cy="2016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8837" name="Picture 5">
            <a:extLst>
              <a:ext uri="{FF2B5EF4-FFF2-40B4-BE49-F238E27FC236}">
                <a16:creationId xmlns:a16="http://schemas.microsoft.com/office/drawing/2014/main" id="{48268981-E0DD-9D32-D7C0-5BA31234D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19200"/>
            <a:ext cx="3429000" cy="2152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8838" name="Rectangle 6">
            <a:extLst>
              <a:ext uri="{FF2B5EF4-FFF2-40B4-BE49-F238E27FC236}">
                <a16:creationId xmlns:a16="http://schemas.microsoft.com/office/drawing/2014/main" id="{A553A122-E7E8-E381-73A9-05E166D75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429000"/>
            <a:ext cx="1752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ABABC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20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Where Buda &amp; Pest Meet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3785B09E-B584-8342-10E0-33769B100A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2AE2DC9F-02A8-4E69-A8DD-FE55AEB8A0D8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56002" name="Text Box 2">
            <a:extLst>
              <a:ext uri="{FF2B5EF4-FFF2-40B4-BE49-F238E27FC236}">
                <a16:creationId xmlns:a16="http://schemas.microsoft.com/office/drawing/2014/main" id="{3140BE94-8154-1A0D-1FE9-9026EA6B0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28600"/>
            <a:ext cx="7467600" cy="82391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The Alps</a:t>
            </a:r>
          </a:p>
        </p:txBody>
      </p:sp>
      <p:sp>
        <p:nvSpPr>
          <p:cNvPr id="256003" name="Text Box 3">
            <a:extLst>
              <a:ext uri="{FF2B5EF4-FFF2-40B4-BE49-F238E27FC236}">
                <a16:creationId xmlns:a16="http://schemas.microsoft.com/office/drawing/2014/main" id="{335AA2D5-1EB4-3D86-99AE-7CDD49188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191000"/>
            <a:ext cx="495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CC99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None/>
            </a:pPr>
            <a:r>
              <a:rPr lang="en-US" altLang="en-US" sz="24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Cover most of Switzerland, Austria, and parts of Italy and France.</a:t>
            </a:r>
          </a:p>
        </p:txBody>
      </p:sp>
      <p:pic>
        <p:nvPicPr>
          <p:cNvPr id="256004" name="Picture 4" descr="Alps -- Media -- Encarta ® Online ">
            <a:extLst>
              <a:ext uri="{FF2B5EF4-FFF2-40B4-BE49-F238E27FC236}">
                <a16:creationId xmlns:a16="http://schemas.microsoft.com/office/drawing/2014/main" id="{579B290C-4D8E-1580-EF8A-493FC669C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5486400" cy="2608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05419C01-6159-7D75-B9FC-8B158C9905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A5C64CA0-BA41-4708-96B3-EDF6EBFC7169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57026" name="Text Box 2">
            <a:extLst>
              <a:ext uri="{FF2B5EF4-FFF2-40B4-BE49-F238E27FC236}">
                <a16:creationId xmlns:a16="http://schemas.microsoft.com/office/drawing/2014/main" id="{DB3C6C1E-009E-0CE7-E890-FCBFB553A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8600"/>
            <a:ext cx="7467600" cy="82391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Mt. Blanc in the Alps</a:t>
            </a:r>
          </a:p>
        </p:txBody>
      </p:sp>
      <p:sp>
        <p:nvSpPr>
          <p:cNvPr id="257027" name="Text Box 3">
            <a:extLst>
              <a:ext uri="{FF2B5EF4-FFF2-40B4-BE49-F238E27FC236}">
                <a16:creationId xmlns:a16="http://schemas.microsoft.com/office/drawing/2014/main" id="{4A5D0007-2EA8-FCE7-65D2-7B8F9E553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006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CC99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None/>
            </a:pPr>
            <a:r>
              <a:rPr lang="en-US" altLang="en-US" sz="240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Highest mountain in the Alps: 15,771 feet</a:t>
            </a:r>
          </a:p>
        </p:txBody>
      </p:sp>
      <p:pic>
        <p:nvPicPr>
          <p:cNvPr id="257028" name="Picture 4">
            <a:extLst>
              <a:ext uri="{FF2B5EF4-FFF2-40B4-BE49-F238E27FC236}">
                <a16:creationId xmlns:a16="http://schemas.microsoft.com/office/drawing/2014/main" id="{8B2B5C68-7D8E-5220-8945-5C32C39FF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430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C680CAA0-CA8E-0B5D-EFD2-08DDF8B997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38254530-B34E-4F81-9BBD-23751ED73AA6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60098" name="Text Box 2">
            <a:extLst>
              <a:ext uri="{FF2B5EF4-FFF2-40B4-BE49-F238E27FC236}">
                <a16:creationId xmlns:a16="http://schemas.microsoft.com/office/drawing/2014/main" id="{87E7E0A2-D8D7-CF0C-CD0E-B02666653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610600" cy="7620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Ural Mountains:The Great Divide</a:t>
            </a:r>
          </a:p>
        </p:txBody>
      </p:sp>
      <p:sp>
        <p:nvSpPr>
          <p:cNvPr id="260099" name="Text Box 3">
            <a:extLst>
              <a:ext uri="{FF2B5EF4-FFF2-40B4-BE49-F238E27FC236}">
                <a16:creationId xmlns:a16="http://schemas.microsoft.com/office/drawing/2014/main" id="{E141D3B6-67D3-BEB5-332D-512775B9B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029200"/>
            <a:ext cx="89916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ABABC7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None/>
            </a:pP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24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Divides the European and                                                          Asian sections of Russia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None/>
            </a:pP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60100" name="Picture 4">
            <a:extLst>
              <a:ext uri="{FF2B5EF4-FFF2-40B4-BE49-F238E27FC236}">
                <a16:creationId xmlns:a16="http://schemas.microsoft.com/office/drawing/2014/main" id="{0A98399B-038E-7609-6172-C7B6EBDB3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5105400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0101" name="Oval 5">
            <a:extLst>
              <a:ext uri="{FF2B5EF4-FFF2-40B4-BE49-F238E27FC236}">
                <a16:creationId xmlns:a16="http://schemas.microsoft.com/office/drawing/2014/main" id="{A4A636F7-1855-DF42-C695-0F9442BD5545}"/>
              </a:ext>
            </a:extLst>
          </p:cNvPr>
          <p:cNvSpPr>
            <a:spLocks noChangeArrowheads="1"/>
          </p:cNvSpPr>
          <p:nvPr/>
        </p:nvSpPr>
        <p:spPr bwMode="auto">
          <a:xfrm rot="1691026">
            <a:off x="6318250" y="1571625"/>
            <a:ext cx="1416050" cy="2792413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0102" name="Text Box 6">
            <a:extLst>
              <a:ext uri="{FF2B5EF4-FFF2-40B4-BE49-F238E27FC236}">
                <a16:creationId xmlns:a16="http://schemas.microsoft.com/office/drawing/2014/main" id="{14E3DD9B-625A-AA85-7C31-C4AB5B1DAC12}"/>
              </a:ext>
            </a:extLst>
          </p:cNvPr>
          <p:cNvSpPr txBox="1">
            <a:spLocks noChangeArrowheads="1"/>
          </p:cNvSpPr>
          <p:nvPr/>
        </p:nvSpPr>
        <p:spPr bwMode="auto">
          <a:xfrm rot="-3622108">
            <a:off x="6477001" y="2743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990099"/>
                </a:solidFill>
              </a:rPr>
              <a:t>1500 miles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83A4E8AE-F22E-2BF4-2E9E-0F8345A2CA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ABC33211-3199-4BD3-828D-EEFDB6EE0559}" type="slidenum">
              <a:rPr lang="en-US" altLang="en-US"/>
              <a:pPr/>
              <a:t>16</a:t>
            </a:fld>
            <a:endParaRPr lang="en-US" altLang="en-US"/>
          </a:p>
        </p:txBody>
      </p:sp>
      <p:pic>
        <p:nvPicPr>
          <p:cNvPr id="261122" name="Picture 2">
            <a:extLst>
              <a:ext uri="{FF2B5EF4-FFF2-40B4-BE49-F238E27FC236}">
                <a16:creationId xmlns:a16="http://schemas.microsoft.com/office/drawing/2014/main" id="{3298C72D-C2BA-963C-346B-0ACF2639F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66800"/>
            <a:ext cx="2743200" cy="1814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1123" name="Picture 3">
            <a:extLst>
              <a:ext uri="{FF2B5EF4-FFF2-40B4-BE49-F238E27FC236}">
                <a16:creationId xmlns:a16="http://schemas.microsoft.com/office/drawing/2014/main" id="{70F02782-7E2B-8E47-B860-9291B2D00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" t="5244" r="3398" b="5244"/>
          <a:stretch>
            <a:fillRect/>
          </a:stretch>
        </p:blipFill>
        <p:spPr bwMode="auto">
          <a:xfrm>
            <a:off x="2057400" y="1066800"/>
            <a:ext cx="2667000" cy="177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124" name="Text Box 4">
            <a:extLst>
              <a:ext uri="{FF2B5EF4-FFF2-40B4-BE49-F238E27FC236}">
                <a16:creationId xmlns:a16="http://schemas.microsoft.com/office/drawing/2014/main" id="{AE552AF4-9263-5DF7-4742-6446F42F5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610600" cy="7620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The Ural Mountains</a:t>
            </a:r>
          </a:p>
        </p:txBody>
      </p:sp>
      <p:pic>
        <p:nvPicPr>
          <p:cNvPr id="261125" name="Picture 5">
            <a:extLst>
              <a:ext uri="{FF2B5EF4-FFF2-40B4-BE49-F238E27FC236}">
                <a16:creationId xmlns:a16="http://schemas.microsoft.com/office/drawing/2014/main" id="{9D81081C-2505-8E08-1100-DEC406CF8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3505200" cy="233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8BE2B884-3A89-52D7-F91D-B40D2E80A7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C7F10156-CA87-47B7-9745-E56A08FAD919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50882" name="Text Box 2">
            <a:extLst>
              <a:ext uri="{FF2B5EF4-FFF2-40B4-BE49-F238E27FC236}">
                <a16:creationId xmlns:a16="http://schemas.microsoft.com/office/drawing/2014/main" id="{57C72601-77DD-F236-D4A4-469B19744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"/>
            <a:ext cx="8382000" cy="67151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80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The BENELUX Countries</a:t>
            </a:r>
          </a:p>
        </p:txBody>
      </p:sp>
      <p:pic>
        <p:nvPicPr>
          <p:cNvPr id="250883" name="Picture 3">
            <a:extLst>
              <a:ext uri="{FF2B5EF4-FFF2-40B4-BE49-F238E27FC236}">
                <a16:creationId xmlns:a16="http://schemas.microsoft.com/office/drawing/2014/main" id="{6A574104-3863-2E9F-9325-0ACAA93C5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3"/>
          <a:stretch>
            <a:fillRect/>
          </a:stretch>
        </p:blipFill>
        <p:spPr bwMode="auto">
          <a:xfrm>
            <a:off x="2743200" y="1371600"/>
            <a:ext cx="37338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884" name="Text Box 4">
            <a:extLst>
              <a:ext uri="{FF2B5EF4-FFF2-40B4-BE49-F238E27FC236}">
                <a16:creationId xmlns:a16="http://schemas.microsoft.com/office/drawing/2014/main" id="{91B8A18A-101F-2601-F28A-414CC3EA5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828800"/>
            <a:ext cx="3200400" cy="228282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3300"/>
              </a:buClr>
              <a:buFont typeface="Comic Sans MS" panose="030F0702030302020204" pitchFamily="66" charset="0"/>
              <a:buNone/>
            </a:pP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24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Belgium</a:t>
            </a:r>
            <a:br>
              <a:rPr lang="en-US" altLang="en-US" sz="24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endParaRPr lang="en-US" altLang="en-US" sz="2400" b="1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Clr>
                <a:srgbClr val="CC3300"/>
              </a:buClr>
              <a:buFont typeface="Comic Sans MS" panose="030F0702030302020204" pitchFamily="66" charset="0"/>
              <a:buNone/>
            </a:pPr>
            <a:r>
              <a:rPr lang="en-US" altLang="en-US" sz="24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Netherlands</a:t>
            </a:r>
            <a:br>
              <a:rPr lang="en-US" altLang="en-US" sz="24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endParaRPr lang="en-US" altLang="en-US" sz="2400" b="1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Clr>
                <a:srgbClr val="CC3300"/>
              </a:buClr>
              <a:buFont typeface="Comic Sans MS" panose="030F0702030302020204" pitchFamily="66" charset="0"/>
              <a:buNone/>
            </a:pPr>
            <a:r>
              <a:rPr lang="en-US" altLang="en-US" sz="24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Luxembourg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F0F05FB2-C6A1-C12F-B8FA-CD3475B2FC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70978FA-BC33-47CB-8C1D-86B09D89BEF5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51906" name="Text Box 2">
            <a:extLst>
              <a:ext uri="{FF2B5EF4-FFF2-40B4-BE49-F238E27FC236}">
                <a16:creationId xmlns:a16="http://schemas.microsoft.com/office/drawing/2014/main" id="{0BCA39F2-9729-6698-E164-350CD11D0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8382000" cy="67151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8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Holland’s Dikes</a:t>
            </a:r>
          </a:p>
        </p:txBody>
      </p:sp>
      <p:pic>
        <p:nvPicPr>
          <p:cNvPr id="251907" name="Picture 3" descr="6950">
            <a:extLst>
              <a:ext uri="{FF2B5EF4-FFF2-40B4-BE49-F238E27FC236}">
                <a16:creationId xmlns:a16="http://schemas.microsoft.com/office/drawing/2014/main" id="{F95C458F-DBA3-03AB-256D-FDA00D834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464" r="3000" b="15361"/>
          <a:stretch>
            <a:fillRect/>
          </a:stretch>
        </p:blipFill>
        <p:spPr bwMode="auto">
          <a:xfrm>
            <a:off x="2743200" y="1524000"/>
            <a:ext cx="5715000" cy="3352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B51BF41C-AA35-0686-9759-42015C195D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AD8DF7BD-F79B-4510-B3DC-05C379548137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52930" name="Text Box 2">
            <a:extLst>
              <a:ext uri="{FF2B5EF4-FFF2-40B4-BE49-F238E27FC236}">
                <a16:creationId xmlns:a16="http://schemas.microsoft.com/office/drawing/2014/main" id="{2FFF468A-65E4-EDF7-4DF0-B1FD92D30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8382000" cy="67151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8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Amsterdam’s Canals</a:t>
            </a:r>
          </a:p>
        </p:txBody>
      </p:sp>
      <p:pic>
        <p:nvPicPr>
          <p:cNvPr id="252931" name="Picture 3">
            <a:extLst>
              <a:ext uri="{FF2B5EF4-FFF2-40B4-BE49-F238E27FC236}">
                <a16:creationId xmlns:a16="http://schemas.microsoft.com/office/drawing/2014/main" id="{0A280B17-8DBC-C489-BCDF-5237DC69D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90600"/>
            <a:ext cx="3200400" cy="2493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932" name="Picture 4">
            <a:extLst>
              <a:ext uri="{FF2B5EF4-FFF2-40B4-BE49-F238E27FC236}">
                <a16:creationId xmlns:a16="http://schemas.microsoft.com/office/drawing/2014/main" id="{C044A218-682D-9AF6-D9F7-649C0037B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62400"/>
            <a:ext cx="3200400" cy="2401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DEFF79A7-A8E4-BB31-D10C-7064E297F3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BF1D815A-471C-4443-B434-9AAFCA923537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00151A9F-C528-7366-B37D-3742EADD8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8600"/>
            <a:ext cx="7467600" cy="82391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Satellite View</a:t>
            </a:r>
          </a:p>
        </p:txBody>
      </p:sp>
      <p:pic>
        <p:nvPicPr>
          <p:cNvPr id="24582" name="Picture 6">
            <a:extLst>
              <a:ext uri="{FF2B5EF4-FFF2-40B4-BE49-F238E27FC236}">
                <a16:creationId xmlns:a16="http://schemas.microsoft.com/office/drawing/2014/main" id="{1A735793-A527-9622-A372-A62BAAA66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4800600" cy="3365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5FD95BB1-0270-CA57-FB00-38AF8FAE97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2688D67E-4DFD-4629-AF6E-9B171B2DE3D1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19138" name="Text Box 2">
            <a:extLst>
              <a:ext uri="{FF2B5EF4-FFF2-40B4-BE49-F238E27FC236}">
                <a16:creationId xmlns:a16="http://schemas.microsoft.com/office/drawing/2014/main" id="{F954EBE1-E033-C18D-D777-F6B5F5F56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1000"/>
            <a:ext cx="7467600" cy="7620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Norwegian</a:t>
            </a:r>
            <a:r>
              <a:rPr lang="en-US" altLang="en-US" sz="4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44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Fjords</a:t>
            </a:r>
          </a:p>
        </p:txBody>
      </p:sp>
      <p:pic>
        <p:nvPicPr>
          <p:cNvPr id="219139" name="Picture 3" descr="Norway -- Media -- Encarta ® Online ">
            <a:extLst>
              <a:ext uri="{FF2B5EF4-FFF2-40B4-BE49-F238E27FC236}">
                <a16:creationId xmlns:a16="http://schemas.microsoft.com/office/drawing/2014/main" id="{59F7CC34-F5F8-DB13-D98C-D84DB5BD4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733800" cy="2800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40" name="Text Box 4">
            <a:extLst>
              <a:ext uri="{FF2B5EF4-FFF2-40B4-BE49-F238E27FC236}">
                <a16:creationId xmlns:a16="http://schemas.microsoft.com/office/drawing/2014/main" id="{BBA4DE86-0F6B-BEF1-9186-597945934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241550"/>
            <a:ext cx="2590800" cy="240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CC99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None/>
            </a:pPr>
            <a:r>
              <a:rPr lang="en-US" altLang="en-US" sz="3200" b="1">
                <a:latin typeface="Comic Sans MS" panose="030F0702030302020204" pitchFamily="66" charset="0"/>
              </a:rPr>
              <a:t>  </a:t>
            </a:r>
            <a:r>
              <a:rPr lang="en-US" altLang="en-US" sz="24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Glaciers </a:t>
            </a:r>
            <a:br>
              <a:rPr lang="en-US" altLang="en-US" sz="24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24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 cut deep</a:t>
            </a:r>
            <a:br>
              <a:rPr lang="en-US" altLang="en-US" sz="24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24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 valleys in</a:t>
            </a:r>
            <a:br>
              <a:rPr lang="en-US" altLang="en-US" sz="24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24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 the ocean</a:t>
            </a:r>
            <a:br>
              <a:rPr lang="en-US" altLang="en-US" sz="24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24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 during the</a:t>
            </a:r>
            <a:br>
              <a:rPr lang="en-US" altLang="en-US" sz="24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24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 Ice Age.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3B7BFD9D-46EB-76B1-DEB3-816F618BE9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774DED8E-7187-44FD-BC1A-8889FD04F35C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21186" name="Text Box 2">
            <a:extLst>
              <a:ext uri="{FF2B5EF4-FFF2-40B4-BE49-F238E27FC236}">
                <a16:creationId xmlns:a16="http://schemas.microsoft.com/office/drawing/2014/main" id="{A7D25C02-090E-A03E-7CA5-2F963E2BB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"/>
            <a:ext cx="8382000" cy="1311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Reykjavik, Iceland:</a:t>
            </a:r>
            <a:br>
              <a:rPr lang="en-US" altLang="en-US" sz="40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40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“The Youngest Oldest Country”</a:t>
            </a:r>
          </a:p>
        </p:txBody>
      </p:sp>
      <p:sp>
        <p:nvSpPr>
          <p:cNvPr id="221187" name="Text Box 3">
            <a:extLst>
              <a:ext uri="{FF2B5EF4-FFF2-40B4-BE49-F238E27FC236}">
                <a16:creationId xmlns:a16="http://schemas.microsoft.com/office/drawing/2014/main" id="{676002EE-99BD-CE7B-088A-1EE01DEA4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803525"/>
            <a:ext cx="2819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CC99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None/>
            </a:pPr>
            <a:r>
              <a:rPr lang="en-US" altLang="en-US" sz="30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Volcanoes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None/>
            </a:pPr>
            <a:r>
              <a:rPr lang="en-US" altLang="en-US" sz="30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Hot Springs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None/>
            </a:pPr>
            <a:r>
              <a:rPr lang="en-US" altLang="en-US" sz="30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Geysers</a:t>
            </a:r>
          </a:p>
        </p:txBody>
      </p:sp>
      <p:pic>
        <p:nvPicPr>
          <p:cNvPr id="221188" name="Picture 4" descr="Iceland -- Media -- Encarta ® Online ">
            <a:extLst>
              <a:ext uri="{FF2B5EF4-FFF2-40B4-BE49-F238E27FC236}">
                <a16:creationId xmlns:a16="http://schemas.microsoft.com/office/drawing/2014/main" id="{42C883C8-8994-F98D-F5B8-9E2FBE263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7400"/>
            <a:ext cx="3200400" cy="2465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150FC59B-EA85-0925-8625-A85CB48218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08722BCF-8575-43FC-9273-2C14ACF28A9F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22210" name="Text Box 2">
            <a:extLst>
              <a:ext uri="{FF2B5EF4-FFF2-40B4-BE49-F238E27FC236}">
                <a16:creationId xmlns:a16="http://schemas.microsoft.com/office/drawing/2014/main" id="{9CCA9160-B56E-35F2-0EAC-25E7129D3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6629400" cy="7937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6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Mt. Etna, Sicily</a:t>
            </a:r>
          </a:p>
        </p:txBody>
      </p:sp>
      <p:pic>
        <p:nvPicPr>
          <p:cNvPr id="222211" name="Picture 3" descr="Etna - Eruption">
            <a:extLst>
              <a:ext uri="{FF2B5EF4-FFF2-40B4-BE49-F238E27FC236}">
                <a16:creationId xmlns:a16="http://schemas.microsoft.com/office/drawing/2014/main" id="{92AA1F28-A72A-FD3F-230E-095633214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>
            <a:fillRect/>
          </a:stretch>
        </p:blipFill>
        <p:spPr bwMode="auto">
          <a:xfrm>
            <a:off x="2667000" y="1295400"/>
            <a:ext cx="3124200" cy="1912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2" name="Rectangle 4">
            <a:extLst>
              <a:ext uri="{FF2B5EF4-FFF2-40B4-BE49-F238E27FC236}">
                <a16:creationId xmlns:a16="http://schemas.microsoft.com/office/drawing/2014/main" id="{582D464B-A766-FA52-FCFB-BB2DB9412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800600"/>
            <a:ext cx="2057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None/>
            </a:pPr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24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active</a:t>
            </a:r>
            <a:br>
              <a:rPr lang="en-US" altLang="en-US" sz="24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volcano</a:t>
            </a:r>
          </a:p>
        </p:txBody>
      </p:sp>
      <p:pic>
        <p:nvPicPr>
          <p:cNvPr id="222213" name="Picture 5">
            <a:extLst>
              <a:ext uri="{FF2B5EF4-FFF2-40B4-BE49-F238E27FC236}">
                <a16:creationId xmlns:a16="http://schemas.microsoft.com/office/drawing/2014/main" id="{61A154E1-67E5-68EE-0514-8E59E55E4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2743200" cy="2117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214" name="Picture 6" descr="Etna - Eruption of the Sudestino Crater">
            <a:extLst>
              <a:ext uri="{FF2B5EF4-FFF2-40B4-BE49-F238E27FC236}">
                <a16:creationId xmlns:a16="http://schemas.microsoft.com/office/drawing/2014/main" id="{F2308739-0C8A-3586-A714-7C5C2939E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4"/>
          <a:stretch>
            <a:fillRect/>
          </a:stretch>
        </p:blipFill>
        <p:spPr bwMode="auto">
          <a:xfrm>
            <a:off x="6629400" y="1143000"/>
            <a:ext cx="2105025" cy="2895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22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A7498BD9-F777-D442-C336-6A59998320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C3F4FC3F-3222-4D57-8E0D-C7825D75EB18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07874" name="Text Box 2">
            <a:extLst>
              <a:ext uri="{FF2B5EF4-FFF2-40B4-BE49-F238E27FC236}">
                <a16:creationId xmlns:a16="http://schemas.microsoft.com/office/drawing/2014/main" id="{F72CA746-D388-ECBD-4D81-867CF6C3B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0"/>
            <a:ext cx="4648200" cy="67151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8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Eastern Europe</a:t>
            </a:r>
          </a:p>
        </p:txBody>
      </p:sp>
      <p:pic>
        <p:nvPicPr>
          <p:cNvPr id="207875" name="Picture 3">
            <a:extLst>
              <a:ext uri="{FF2B5EF4-FFF2-40B4-BE49-F238E27FC236}">
                <a16:creationId xmlns:a16="http://schemas.microsoft.com/office/drawing/2014/main" id="{3C75180C-D0A2-C37A-8D65-C9BF48C0A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4"/>
          <a:stretch>
            <a:fillRect/>
          </a:stretch>
        </p:blipFill>
        <p:spPr bwMode="auto">
          <a:xfrm>
            <a:off x="3429000" y="838200"/>
            <a:ext cx="4483100" cy="5638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ABE1A109-27DE-3C24-0F55-3E356B94B9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A9B5244-8990-4803-B13B-5088EFECF14F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65890" name="Text Box 2">
            <a:extLst>
              <a:ext uri="{FF2B5EF4-FFF2-40B4-BE49-F238E27FC236}">
                <a16:creationId xmlns:a16="http://schemas.microsoft.com/office/drawing/2014/main" id="{545BB706-AA6E-4C66-6898-9DABAD7EE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42888"/>
            <a:ext cx="8458200" cy="67151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8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Russia’s </a:t>
            </a:r>
            <a:r>
              <a:rPr lang="en-US" altLang="en-US" sz="38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altLang="en-US" sz="38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Time Zones</a:t>
            </a:r>
          </a:p>
        </p:txBody>
      </p:sp>
      <p:pic>
        <p:nvPicPr>
          <p:cNvPr id="165891" name="Picture 3">
            <a:extLst>
              <a:ext uri="{FF2B5EF4-FFF2-40B4-BE49-F238E27FC236}">
                <a16:creationId xmlns:a16="http://schemas.microsoft.com/office/drawing/2014/main" id="{2365F390-83C0-E847-0580-BBCE0558B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6172200" cy="3697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808B208E-5DD2-DF87-0FE1-E00EBE82B3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2619936-1AED-4E92-8CF1-978648D307DF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39266" name="Text Box 2">
            <a:extLst>
              <a:ext uri="{FF2B5EF4-FFF2-40B4-BE49-F238E27FC236}">
                <a16:creationId xmlns:a16="http://schemas.microsoft.com/office/drawing/2014/main" id="{93C7DED6-F971-80B1-322D-0C79C9CC4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52400"/>
            <a:ext cx="6629400" cy="7937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60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Siberia --&gt; Permafrost</a:t>
            </a:r>
          </a:p>
        </p:txBody>
      </p:sp>
      <p:pic>
        <p:nvPicPr>
          <p:cNvPr id="139270" name="Picture 6">
            <a:extLst>
              <a:ext uri="{FF2B5EF4-FFF2-40B4-BE49-F238E27FC236}">
                <a16:creationId xmlns:a16="http://schemas.microsoft.com/office/drawing/2014/main" id="{40EAD107-F0F7-8A99-4A90-D2D8FEE6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71600"/>
            <a:ext cx="5105400" cy="304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71" name="Rectangle 7">
            <a:extLst>
              <a:ext uri="{FF2B5EF4-FFF2-40B4-BE49-F238E27FC236}">
                <a16:creationId xmlns:a16="http://schemas.microsoft.com/office/drawing/2014/main" id="{EF51AE64-09E7-0E28-FED9-43D4B8233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483100"/>
            <a:ext cx="5181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Clr>
                <a:srgbClr val="CC3300"/>
              </a:buClr>
              <a:buFont typeface="PressWriter Symbols" pitchFamily="2" charset="2"/>
              <a:buNone/>
            </a:pPr>
            <a:r>
              <a:rPr lang="en-US" altLang="en-US" sz="2400"/>
              <a:t> </a:t>
            </a:r>
            <a:r>
              <a:rPr lang="en-US" altLang="en-US" sz="240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Average temperatures of January </a:t>
            </a:r>
            <a:br>
              <a:rPr lang="en-US" altLang="en-US" sz="240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vary from 0 to -50°C, and in </a:t>
            </a:r>
            <a:br>
              <a:rPr lang="en-US" altLang="en-US" sz="240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July from 1 to 25°C </a:t>
            </a:r>
            <a:br>
              <a:rPr lang="en-US" altLang="en-US" sz="240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n-US" sz="240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CC3300"/>
              </a:buClr>
              <a:buFont typeface="PressWriter Symbols" pitchFamily="2" charset="2"/>
              <a:buNone/>
            </a:pPr>
            <a:r>
              <a:rPr lang="en-US" altLang="en-US" sz="240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150,000,000 population.</a:t>
            </a:r>
          </a:p>
        </p:txBody>
      </p:sp>
      <p:pic>
        <p:nvPicPr>
          <p:cNvPr id="139273" name="Picture 9">
            <a:extLst>
              <a:ext uri="{FF2B5EF4-FFF2-40B4-BE49-F238E27FC236}">
                <a16:creationId xmlns:a16="http://schemas.microsoft.com/office/drawing/2014/main" id="{94E7197F-1D5C-6ED5-7D13-A56BD6D12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3581400" cy="2598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139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9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C662EB46-8A30-3055-5FBD-110788DB6C6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1BB6B8D9-37B3-48F2-AABA-AC4A47CC78B8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40290" name="Text Box 2">
            <a:extLst>
              <a:ext uri="{FF2B5EF4-FFF2-40B4-BE49-F238E27FC236}">
                <a16:creationId xmlns:a16="http://schemas.microsoft.com/office/drawing/2014/main" id="{093394A0-03ED-2798-3BCA-C4F068270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1000"/>
            <a:ext cx="6629400" cy="7937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6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Lake Baikal, Siberia</a:t>
            </a:r>
          </a:p>
        </p:txBody>
      </p:sp>
      <p:pic>
        <p:nvPicPr>
          <p:cNvPr id="140292" name="Picture 4">
            <a:extLst>
              <a:ext uri="{FF2B5EF4-FFF2-40B4-BE49-F238E27FC236}">
                <a16:creationId xmlns:a16="http://schemas.microsoft.com/office/drawing/2014/main" id="{527D47F5-A1F1-5F68-B0DE-F77BEBADA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8" b="14050"/>
          <a:stretch>
            <a:fillRect/>
          </a:stretch>
        </p:blipFill>
        <p:spPr bwMode="auto">
          <a:xfrm>
            <a:off x="838200" y="1524000"/>
            <a:ext cx="5715000" cy="2819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Lake Baikal">
            <a:extLst>
              <a:ext uri="{FF2B5EF4-FFF2-40B4-BE49-F238E27FC236}">
                <a16:creationId xmlns:a16="http://schemas.microsoft.com/office/drawing/2014/main" id="{F9AF1414-41B3-F0FA-4E0F-959191F1B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38600"/>
            <a:ext cx="3810000" cy="2266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Text Box 7">
            <a:extLst>
              <a:ext uri="{FF2B5EF4-FFF2-40B4-BE49-F238E27FC236}">
                <a16:creationId xmlns:a16="http://schemas.microsoft.com/office/drawing/2014/main" id="{06BE13D8-5B76-E81C-8883-B4A7B4339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572000"/>
            <a:ext cx="46482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CC99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None/>
            </a:pPr>
            <a:r>
              <a:rPr lang="en-US" altLang="en-US" sz="280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The oldest and deepest</a:t>
            </a:r>
            <a:br>
              <a:rPr lang="en-US" altLang="en-US" sz="280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280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lake in the world.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None/>
            </a:pPr>
            <a:r>
              <a:rPr lang="en-US" altLang="en-US" sz="280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20% of the world’s total</a:t>
            </a:r>
            <a:br>
              <a:rPr lang="en-US" altLang="en-US" sz="280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280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unfrozen water supply.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0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0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983235E0-6202-B1B9-516C-33D6F8ACC3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4D3E49A3-63E5-4F13-B8A6-8281553B2AF6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37218" name="Text Box 2">
            <a:extLst>
              <a:ext uri="{FF2B5EF4-FFF2-40B4-BE49-F238E27FC236}">
                <a16:creationId xmlns:a16="http://schemas.microsoft.com/office/drawing/2014/main" id="{A5939A1A-9EC6-FA88-8E59-ED0D42629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8600"/>
            <a:ext cx="7467600" cy="7620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Trans-Siberian Railroad</a:t>
            </a:r>
          </a:p>
        </p:txBody>
      </p:sp>
      <p:sp>
        <p:nvSpPr>
          <p:cNvPr id="137219" name="Text Box 3">
            <a:extLst>
              <a:ext uri="{FF2B5EF4-FFF2-40B4-BE49-F238E27FC236}">
                <a16:creationId xmlns:a16="http://schemas.microsoft.com/office/drawing/2014/main" id="{138C64D1-A3DE-3EC7-33D5-6CFED89E6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562600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CC99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None/>
            </a:pP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24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Completed in 1905</a:t>
            </a:r>
          </a:p>
        </p:txBody>
      </p:sp>
      <p:pic>
        <p:nvPicPr>
          <p:cNvPr id="137226" name="Picture 10">
            <a:extLst>
              <a:ext uri="{FF2B5EF4-FFF2-40B4-BE49-F238E27FC236}">
                <a16:creationId xmlns:a16="http://schemas.microsoft.com/office/drawing/2014/main" id="{6637352F-76F8-B7BF-9956-0312CD86D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2570" r="3000" b="4150"/>
          <a:stretch>
            <a:fillRect/>
          </a:stretch>
        </p:blipFill>
        <p:spPr bwMode="auto">
          <a:xfrm>
            <a:off x="2743200" y="1371600"/>
            <a:ext cx="6019800" cy="3738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7" name="Oval 11">
            <a:extLst>
              <a:ext uri="{FF2B5EF4-FFF2-40B4-BE49-F238E27FC236}">
                <a16:creationId xmlns:a16="http://schemas.microsoft.com/office/drawing/2014/main" id="{B886C954-011D-F9A3-EAD7-B8DD6B3EB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505200"/>
            <a:ext cx="1219200" cy="6096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8" name="Oval 12">
            <a:extLst>
              <a:ext uri="{FF2B5EF4-FFF2-40B4-BE49-F238E27FC236}">
                <a16:creationId xmlns:a16="http://schemas.microsoft.com/office/drawing/2014/main" id="{85F79594-DD8C-882A-19FE-BACB41203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19400"/>
            <a:ext cx="1219200" cy="6096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B54A763D-D28E-5E10-D81C-137425BEF4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FF4A655D-8412-4116-8E1D-C12A642F5E1A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38242" name="Text Box 2">
            <a:extLst>
              <a:ext uri="{FF2B5EF4-FFF2-40B4-BE49-F238E27FC236}">
                <a16:creationId xmlns:a16="http://schemas.microsoft.com/office/drawing/2014/main" id="{543A6ABF-4FCA-75FF-E20E-99CE4F5EB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8600"/>
            <a:ext cx="7467600" cy="7620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Trans-Siberian Railroad</a:t>
            </a:r>
          </a:p>
        </p:txBody>
      </p:sp>
      <p:sp>
        <p:nvSpPr>
          <p:cNvPr id="138243" name="Text Box 3">
            <a:extLst>
              <a:ext uri="{FF2B5EF4-FFF2-40B4-BE49-F238E27FC236}">
                <a16:creationId xmlns:a16="http://schemas.microsoft.com/office/drawing/2014/main" id="{B552FEF9-2FF5-0C73-2C18-3677421FA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867400"/>
            <a:ext cx="586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CC99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None/>
            </a:pP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280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main line runs 5,785 miles.</a:t>
            </a:r>
          </a:p>
        </p:txBody>
      </p:sp>
      <p:pic>
        <p:nvPicPr>
          <p:cNvPr id="138245" name="Picture 5">
            <a:extLst>
              <a:ext uri="{FF2B5EF4-FFF2-40B4-BE49-F238E27FC236}">
                <a16:creationId xmlns:a16="http://schemas.microsoft.com/office/drawing/2014/main" id="{9B45EF18-70FA-F0AB-2950-14D6C81B8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858000" cy="4476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E0A7F030-FEBB-72E8-332E-2CE473CA05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9E5F60D-05D6-42E8-A56B-C23F9582EF54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67A2DCFD-B857-6CEA-4065-1669110D7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7200"/>
            <a:ext cx="1981200" cy="67151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8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Climate</a:t>
            </a:r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C940ACFE-BAFD-F8FE-C550-81C2D3F9B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2222" r="16667" b="3334"/>
          <a:stretch>
            <a:fillRect/>
          </a:stretch>
        </p:blipFill>
        <p:spPr bwMode="auto">
          <a:xfrm>
            <a:off x="3048000" y="1371600"/>
            <a:ext cx="4419600" cy="431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2D4625E-A60F-A8BF-FB5B-FC0FD28A0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F9CA-5C13-4B8F-9465-7193CE02B93C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22562" name="Rectangle 2">
            <a:extLst>
              <a:ext uri="{FF2B5EF4-FFF2-40B4-BE49-F238E27FC236}">
                <a16:creationId xmlns:a16="http://schemas.microsoft.com/office/drawing/2014/main" id="{34565A61-D749-8E60-95BB-54F5BA6B2F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>
                <a:solidFill>
                  <a:srgbClr val="990099"/>
                </a:solidFill>
                <a:latin typeface="Times New Roman" panose="02020603050405020304" pitchFamily="18" charset="0"/>
              </a:rPr>
              <a:t>Longitude / Latitude</a:t>
            </a:r>
          </a:p>
        </p:txBody>
      </p:sp>
      <p:sp>
        <p:nvSpPr>
          <p:cNvPr id="322563" name="Rectangle 3">
            <a:extLst>
              <a:ext uri="{FF2B5EF4-FFF2-40B4-BE49-F238E27FC236}">
                <a16:creationId xmlns:a16="http://schemas.microsoft.com/office/drawing/2014/main" id="{1385D9E5-3EFE-C747-1C4C-3FED744CCF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322564" name="Picture 4" descr="world image">
            <a:extLst>
              <a:ext uri="{FF2B5EF4-FFF2-40B4-BE49-F238E27FC236}">
                <a16:creationId xmlns:a16="http://schemas.microsoft.com/office/drawing/2014/main" id="{DE595E99-49F1-5F5A-7679-57D2B6427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58197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C186012E-5BB9-D894-C3C2-A6C4E38880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D06109AA-4B5E-43A5-97C2-8063814F5DB3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77154" name="Text Box 2">
            <a:extLst>
              <a:ext uri="{FF2B5EF4-FFF2-40B4-BE49-F238E27FC236}">
                <a16:creationId xmlns:a16="http://schemas.microsoft.com/office/drawing/2014/main" id="{7F6F8EDD-9DE1-C809-7DB4-6EAFCCD02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2400"/>
            <a:ext cx="7467600" cy="7175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1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Average Annual Precipitation</a:t>
            </a:r>
          </a:p>
        </p:txBody>
      </p:sp>
      <p:pic>
        <p:nvPicPr>
          <p:cNvPr id="177155" name="Picture 3">
            <a:extLst>
              <a:ext uri="{FF2B5EF4-FFF2-40B4-BE49-F238E27FC236}">
                <a16:creationId xmlns:a16="http://schemas.microsoft.com/office/drawing/2014/main" id="{050F3B18-1CED-F3EA-1815-62384BED9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" t="8568" r="1234" b="5756"/>
          <a:stretch>
            <a:fillRect/>
          </a:stretch>
        </p:blipFill>
        <p:spPr bwMode="auto">
          <a:xfrm>
            <a:off x="3429000" y="1371600"/>
            <a:ext cx="3686175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53DA481D-EE58-E1E9-E641-1EC1FDDB275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F5AB55E1-19A1-4DF3-9289-67DBE5A1CB44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43010" name="Text Box 2">
            <a:extLst>
              <a:ext uri="{FF2B5EF4-FFF2-40B4-BE49-F238E27FC236}">
                <a16:creationId xmlns:a16="http://schemas.microsoft.com/office/drawing/2014/main" id="{B56A976E-6F84-00AE-E928-24F841335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8382000" cy="73183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20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Germany’s Black Forest</a:t>
            </a:r>
          </a:p>
        </p:txBody>
      </p:sp>
      <p:pic>
        <p:nvPicPr>
          <p:cNvPr id="43011" name="Picture 3">
            <a:extLst>
              <a:ext uri="{FF2B5EF4-FFF2-40B4-BE49-F238E27FC236}">
                <a16:creationId xmlns:a16="http://schemas.microsoft.com/office/drawing/2014/main" id="{98EE7B50-F088-04B0-4B4F-F937E48E5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4724400" cy="3311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2" name="Oval 4">
            <a:extLst>
              <a:ext uri="{FF2B5EF4-FFF2-40B4-BE49-F238E27FC236}">
                <a16:creationId xmlns:a16="http://schemas.microsoft.com/office/drawing/2014/main" id="{C7F67414-7484-2B89-FC81-C5CF43B8E921}"/>
              </a:ext>
            </a:extLst>
          </p:cNvPr>
          <p:cNvSpPr>
            <a:spLocks noChangeArrowheads="1"/>
          </p:cNvSpPr>
          <p:nvPr/>
        </p:nvSpPr>
        <p:spPr bwMode="auto">
          <a:xfrm rot="-260812">
            <a:off x="4038600" y="3276600"/>
            <a:ext cx="1220788" cy="579438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FB099C85-9986-108E-FFB3-12BF946D83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DE644205-663F-409A-B111-07F04E898075}" type="slidenum">
              <a:rPr lang="en-US" altLang="en-US"/>
              <a:pPr/>
              <a:t>32</a:t>
            </a:fld>
            <a:endParaRPr lang="en-US" altLang="en-US"/>
          </a:p>
        </p:txBody>
      </p:sp>
      <p:pic>
        <p:nvPicPr>
          <p:cNvPr id="46092" name="Picture 12">
            <a:extLst>
              <a:ext uri="{FF2B5EF4-FFF2-40B4-BE49-F238E27FC236}">
                <a16:creationId xmlns:a16="http://schemas.microsoft.com/office/drawing/2014/main" id="{435CFFD7-98B7-ACFE-EFD3-B83717359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86200"/>
            <a:ext cx="3600450" cy="243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Text Box 2">
            <a:extLst>
              <a:ext uri="{FF2B5EF4-FFF2-40B4-BE49-F238E27FC236}">
                <a16:creationId xmlns:a16="http://schemas.microsoft.com/office/drawing/2014/main" id="{4612BB85-4422-4C37-D4A5-3B7D16D4E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8600"/>
            <a:ext cx="7620000" cy="7937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6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Germany’s Black Forest</a:t>
            </a:r>
          </a:p>
        </p:txBody>
      </p:sp>
      <p:pic>
        <p:nvPicPr>
          <p:cNvPr id="46086" name="Picture 6">
            <a:extLst>
              <a:ext uri="{FF2B5EF4-FFF2-40B4-BE49-F238E27FC236}">
                <a16:creationId xmlns:a16="http://schemas.microsoft.com/office/drawing/2014/main" id="{EBFED57A-ECA9-E25B-C8CA-48BFE8EAB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"/>
          <a:stretch>
            <a:fillRect/>
          </a:stretch>
        </p:blipFill>
        <p:spPr bwMode="auto">
          <a:xfrm>
            <a:off x="381000" y="1295400"/>
            <a:ext cx="3476625" cy="2333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8" name="Picture 8" descr="younf members of the local band">
            <a:extLst>
              <a:ext uri="{FF2B5EF4-FFF2-40B4-BE49-F238E27FC236}">
                <a16:creationId xmlns:a16="http://schemas.microsoft.com/office/drawing/2014/main" id="{E226458C-6F02-15E8-54C0-DC1731F45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14600"/>
            <a:ext cx="2286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0" name="Picture 10" descr="pond in St. Peter">
            <a:extLst>
              <a:ext uri="{FF2B5EF4-FFF2-40B4-BE49-F238E27FC236}">
                <a16:creationId xmlns:a16="http://schemas.microsoft.com/office/drawing/2014/main" id="{52FA0E8C-AEC1-3A68-56D1-72255E68A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3124200" cy="2160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4" name="Picture 14">
            <a:extLst>
              <a:ext uri="{FF2B5EF4-FFF2-40B4-BE49-F238E27FC236}">
                <a16:creationId xmlns:a16="http://schemas.microsoft.com/office/drawing/2014/main" id="{BF8F4813-30FC-98E8-6CDE-6FBABE872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3343275" cy="2352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FE59021B-6F65-33E0-14E0-3839868C23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A2D4951E-A735-4FB2-963A-A2E3222DAE5C}" type="slidenum">
              <a:rPr lang="en-US" altLang="en-US"/>
              <a:pPr/>
              <a:t>33</a:t>
            </a:fld>
            <a:endParaRPr lang="en-US" altLang="en-US"/>
          </a:p>
        </p:txBody>
      </p:sp>
      <p:pic>
        <p:nvPicPr>
          <p:cNvPr id="150541" name="Picture 13">
            <a:extLst>
              <a:ext uri="{FF2B5EF4-FFF2-40B4-BE49-F238E27FC236}">
                <a16:creationId xmlns:a16="http://schemas.microsoft.com/office/drawing/2014/main" id="{6E592B1B-0355-E295-3AF9-B1FB5016A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6" t="21815" r="25273" b="6639"/>
          <a:stretch>
            <a:fillRect/>
          </a:stretch>
        </p:blipFill>
        <p:spPr bwMode="auto">
          <a:xfrm>
            <a:off x="304800" y="1524000"/>
            <a:ext cx="2362200" cy="2514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539" name="Picture 11">
            <a:extLst>
              <a:ext uri="{FF2B5EF4-FFF2-40B4-BE49-F238E27FC236}">
                <a16:creationId xmlns:a16="http://schemas.microsoft.com/office/drawing/2014/main" id="{75C31BEF-844A-56FA-B4D6-81E31C9D8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21"/>
          <a:stretch>
            <a:fillRect/>
          </a:stretch>
        </p:blipFill>
        <p:spPr bwMode="auto">
          <a:xfrm>
            <a:off x="6629400" y="1447800"/>
            <a:ext cx="2209800" cy="1866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0" name="Text Box 2">
            <a:extLst>
              <a:ext uri="{FF2B5EF4-FFF2-40B4-BE49-F238E27FC236}">
                <a16:creationId xmlns:a16="http://schemas.microsoft.com/office/drawing/2014/main" id="{030F58FC-AE6F-CB12-7346-88762DF8D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"/>
            <a:ext cx="8382000" cy="1311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Tundra:  The Not-So-Barren Land</a:t>
            </a:r>
            <a:br>
              <a:rPr lang="en-US" altLang="en-US" sz="40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40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Below the Arctic Circle</a:t>
            </a:r>
          </a:p>
        </p:txBody>
      </p:sp>
      <p:pic>
        <p:nvPicPr>
          <p:cNvPr id="150533" name="Picture 5" descr="A picture of tundra">
            <a:extLst>
              <a:ext uri="{FF2B5EF4-FFF2-40B4-BE49-F238E27FC236}">
                <a16:creationId xmlns:a16="http://schemas.microsoft.com/office/drawing/2014/main" id="{C10D0787-D866-B4A6-9026-53EE7146D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4419600" cy="3086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537" name="Picture 9">
            <a:extLst>
              <a:ext uri="{FF2B5EF4-FFF2-40B4-BE49-F238E27FC236}">
                <a16:creationId xmlns:a16="http://schemas.microsoft.com/office/drawing/2014/main" id="{706CAD7D-CA4E-73E8-314C-7BC860759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5" r="19789" b="13417"/>
          <a:stretch>
            <a:fillRect/>
          </a:stretch>
        </p:blipFill>
        <p:spPr bwMode="auto">
          <a:xfrm>
            <a:off x="5791200" y="4267200"/>
            <a:ext cx="2895600" cy="228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543" name="Picture 15">
            <a:extLst>
              <a:ext uri="{FF2B5EF4-FFF2-40B4-BE49-F238E27FC236}">
                <a16:creationId xmlns:a16="http://schemas.microsoft.com/office/drawing/2014/main" id="{104B6A4D-5C12-97E6-7496-D6711087B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9776" b="3073"/>
          <a:stretch>
            <a:fillRect/>
          </a:stretch>
        </p:blipFill>
        <p:spPr bwMode="auto">
          <a:xfrm>
            <a:off x="609600" y="4495800"/>
            <a:ext cx="2971800" cy="2132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000"/>
                                        <p:tgtEl>
                                          <p:spTgt spid="15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15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36B08C5C-DD0D-BC3E-78BD-A48D5A1F902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41DA368-C6E1-42E0-A416-8D8F1A0405B8}" type="slidenum">
              <a:rPr lang="en-US" altLang="en-US"/>
              <a:pPr/>
              <a:t>34</a:t>
            </a:fld>
            <a:endParaRPr lang="en-US" altLang="en-US"/>
          </a:p>
        </p:txBody>
      </p:sp>
      <p:pic>
        <p:nvPicPr>
          <p:cNvPr id="171013" name="Picture 5">
            <a:extLst>
              <a:ext uri="{FF2B5EF4-FFF2-40B4-BE49-F238E27FC236}">
                <a16:creationId xmlns:a16="http://schemas.microsoft.com/office/drawing/2014/main" id="{961DAC7B-B57A-BE56-09E2-CD9D5167D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2533" r="2129" b="2533"/>
          <a:stretch>
            <a:fillRect/>
          </a:stretch>
        </p:blipFill>
        <p:spPr bwMode="auto">
          <a:xfrm>
            <a:off x="2743200" y="762000"/>
            <a:ext cx="5410200" cy="4265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14" name="Text Box 6">
            <a:extLst>
              <a:ext uri="{FF2B5EF4-FFF2-40B4-BE49-F238E27FC236}">
                <a16:creationId xmlns:a16="http://schemas.microsoft.com/office/drawing/2014/main" id="{39310632-3CC9-F5A2-9A82-8BEAA8C64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-25400"/>
            <a:ext cx="3248025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800" b="1">
                <a:solidFill>
                  <a:srgbClr val="990099"/>
                </a:solidFill>
                <a:latin typeface="Times New Roman" panose="02020603050405020304" pitchFamily="18" charset="0"/>
              </a:rPr>
              <a:t>LAND USE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CA128E0A-0C96-737C-066C-3FB30A6251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348E7B2-9030-451B-B4BD-C654EC874719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264194" name="Text Box 2">
            <a:extLst>
              <a:ext uri="{FF2B5EF4-FFF2-40B4-BE49-F238E27FC236}">
                <a16:creationId xmlns:a16="http://schemas.microsoft.com/office/drawing/2014/main" id="{C2D68458-D989-DCC5-0B08-76C590A02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42888"/>
            <a:ext cx="8458200" cy="12509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8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Population Density</a:t>
            </a:r>
            <a:br>
              <a:rPr lang="en-US" altLang="en-US" sz="38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38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[People Per Square Mile]</a:t>
            </a:r>
          </a:p>
        </p:txBody>
      </p:sp>
      <p:graphicFrame>
        <p:nvGraphicFramePr>
          <p:cNvPr id="264268" name="Group 76">
            <a:extLst>
              <a:ext uri="{FF2B5EF4-FFF2-40B4-BE49-F238E27FC236}">
                <a16:creationId xmlns:a16="http://schemas.microsoft.com/office/drawing/2014/main" id="{DD10CBE8-DBF9-F212-821B-DC45120E8614}"/>
              </a:ext>
            </a:extLst>
          </p:cNvPr>
          <p:cNvGraphicFramePr>
            <a:graphicFrameLocks noGrp="1"/>
          </p:cNvGraphicFramePr>
          <p:nvPr/>
        </p:nvGraphicFramePr>
        <p:xfrm>
          <a:off x="2720975" y="1828800"/>
          <a:ext cx="6423025" cy="4067175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941123312"/>
                    </a:ext>
                  </a:extLst>
                </a:gridCol>
                <a:gridCol w="1546225">
                  <a:extLst>
                    <a:ext uri="{9D8B030D-6E8A-4147-A177-3AD203B41FA5}">
                      <a16:colId xmlns:a16="http://schemas.microsoft.com/office/drawing/2014/main" val="2563049202"/>
                    </a:ext>
                  </a:extLst>
                </a:gridCol>
                <a:gridCol w="336550">
                  <a:extLst>
                    <a:ext uri="{9D8B030D-6E8A-4147-A177-3AD203B41FA5}">
                      <a16:colId xmlns:a16="http://schemas.microsoft.com/office/drawing/2014/main" val="548364444"/>
                    </a:ext>
                  </a:extLst>
                </a:gridCol>
                <a:gridCol w="1546225">
                  <a:extLst>
                    <a:ext uri="{9D8B030D-6E8A-4147-A177-3AD203B41FA5}">
                      <a16:colId xmlns:a16="http://schemas.microsoft.com/office/drawing/2014/main" val="3350657139"/>
                    </a:ext>
                  </a:extLst>
                </a:gridCol>
                <a:gridCol w="1546225">
                  <a:extLst>
                    <a:ext uri="{9D8B030D-6E8A-4147-A177-3AD203B41FA5}">
                      <a16:colId xmlns:a16="http://schemas.microsoft.com/office/drawing/2014/main" val="3429045112"/>
                    </a:ext>
                  </a:extLst>
                </a:gridCol>
              </a:tblGrid>
              <a:tr h="681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Belgium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336.82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en-GB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panose="020B0604020202020204" pitchFamily="34" charset="0"/>
                        </a:rPr>
                        <a:t>Mexico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4818564"/>
                  </a:ext>
                </a:extLst>
              </a:tr>
              <a:tr h="676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336.72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United States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488272"/>
                  </a:ext>
                </a:extLst>
              </a:tr>
              <a:tr h="677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panose="020B0604020202020204" pitchFamily="34" charset="0"/>
                        </a:rPr>
                        <a:t>India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336.62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panose="020B0604020202020204" pitchFamily="34" charset="0"/>
                        </a:rPr>
                        <a:t>World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497642"/>
                  </a:ext>
                </a:extLst>
              </a:tr>
              <a:tr h="677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United Kingdom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244.69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Norway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613245"/>
                  </a:ext>
                </a:extLst>
              </a:tr>
              <a:tr h="676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Italy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192.96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panose="020B0604020202020204" pitchFamily="34" charset="0"/>
                        </a:rPr>
                        <a:t>Canada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3.36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438470"/>
                  </a:ext>
                </a:extLst>
              </a:tr>
              <a:tr h="677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France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108.09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Russia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8.61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605829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9ED8B8B3-C11C-CA25-EC26-A2B725F800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63E5C8AA-A01C-4F88-8262-2D9A727F68D0}" type="slidenum">
              <a:rPr lang="en-US" altLang="en-US"/>
              <a:pPr/>
              <a:t>36</a:t>
            </a:fld>
            <a:endParaRPr lang="en-US" altLang="en-US"/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509A7ACC-D47F-A9E0-8D66-4E4411E21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16327"/>
          <a:stretch>
            <a:fillRect/>
          </a:stretch>
        </p:blipFill>
        <p:spPr bwMode="auto">
          <a:xfrm>
            <a:off x="3352800" y="1125538"/>
            <a:ext cx="5562600" cy="5451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Text Box 2">
            <a:extLst>
              <a:ext uri="{FF2B5EF4-FFF2-40B4-BE49-F238E27FC236}">
                <a16:creationId xmlns:a16="http://schemas.microsoft.com/office/drawing/2014/main" id="{E597D2D9-0702-DCCE-81A6-319BE26BC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3733800" cy="155575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Population</a:t>
            </a:r>
            <a:br>
              <a:rPr lang="en-US" altLang="en-US" sz="48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48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Distribution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AFF64C18-99CA-3DD6-B34A-79BB277D98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440EF1B1-BCA0-4E5D-A17A-3A8BB24897D5}" type="slidenum">
              <a:rPr lang="en-US" altLang="en-US"/>
              <a:pPr/>
              <a:t>37</a:t>
            </a:fld>
            <a:endParaRPr lang="en-US" altLang="en-US"/>
          </a:p>
        </p:txBody>
      </p:sp>
      <p:pic>
        <p:nvPicPr>
          <p:cNvPr id="23564" name="Picture 12">
            <a:extLst>
              <a:ext uri="{FF2B5EF4-FFF2-40B4-BE49-F238E27FC236}">
                <a16:creationId xmlns:a16="http://schemas.microsoft.com/office/drawing/2014/main" id="{FC449CA3-A831-6C0B-4166-627E5C723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86000" contrast="-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 t="2292" r="2019" b="3273"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6" name="Picture 14">
            <a:extLst>
              <a:ext uri="{FF2B5EF4-FFF2-40B4-BE49-F238E27FC236}">
                <a16:creationId xmlns:a16="http://schemas.microsoft.com/office/drawing/2014/main" id="{6182D3B7-E4C8-CF59-0B88-D82B1C1BA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092325" cy="2162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7" name="WordArt 15">
            <a:extLst>
              <a:ext uri="{FF2B5EF4-FFF2-40B4-BE49-F238E27FC236}">
                <a16:creationId xmlns:a16="http://schemas.microsoft.com/office/drawing/2014/main" id="{D55F1B48-8511-03EA-2305-89ECDB4D69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304800"/>
            <a:ext cx="21336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GB" sz="3600" kern="10">
                <a:solidFill>
                  <a:srgbClr val="FF9900"/>
                </a:solidFill>
                <a:effectLst>
                  <a:prstShdw prst="shdw17" dist="28398" dir="3806097">
                    <a:srgbClr val="FF9900">
                      <a:gamma/>
                      <a:shade val="60000"/>
                      <a:invGamma/>
                    </a:srgbClr>
                  </a:prstShdw>
                </a:effectLst>
                <a:latin typeface="Benegraphic"/>
              </a:rPr>
              <a:t>Arrivederci!</a:t>
            </a:r>
          </a:p>
        </p:txBody>
      </p:sp>
      <p:pic>
        <p:nvPicPr>
          <p:cNvPr id="23569" name="Picture 17">
            <a:extLst>
              <a:ext uri="{FF2B5EF4-FFF2-40B4-BE49-F238E27FC236}">
                <a16:creationId xmlns:a16="http://schemas.microsoft.com/office/drawing/2014/main" id="{6D663DB9-839B-4F8E-2288-4478ABA8E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2190750" cy="2139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70" name="WordArt 18">
            <a:extLst>
              <a:ext uri="{FF2B5EF4-FFF2-40B4-BE49-F238E27FC236}">
                <a16:creationId xmlns:a16="http://schemas.microsoft.com/office/drawing/2014/main" id="{946A2D4E-5365-7C7E-172F-56A0655181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2819400"/>
            <a:ext cx="22860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GB" sz="3600" kern="10">
                <a:solidFill>
                  <a:schemeClr val="accent2"/>
                </a:solidFill>
                <a:effectLst>
                  <a:prstShdw prst="shdw17" dist="28398" dir="3806097">
                    <a:schemeClr val="accent2">
                      <a:gamma/>
                      <a:shade val="60000"/>
                      <a:invGamma/>
                    </a:schemeClr>
                  </a:prstShdw>
                </a:effectLst>
                <a:latin typeface="Benegraphic"/>
              </a:rPr>
              <a:t>Au Revoir!</a:t>
            </a:r>
          </a:p>
        </p:txBody>
      </p:sp>
      <p:pic>
        <p:nvPicPr>
          <p:cNvPr id="23572" name="Picture 20">
            <a:extLst>
              <a:ext uri="{FF2B5EF4-FFF2-40B4-BE49-F238E27FC236}">
                <a16:creationId xmlns:a16="http://schemas.microsoft.com/office/drawing/2014/main" id="{50CBF1A0-D97C-3A39-FDCD-A533E088B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228600"/>
            <a:ext cx="1919287" cy="2324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73" name="WordArt 21">
            <a:extLst>
              <a:ext uri="{FF2B5EF4-FFF2-40B4-BE49-F238E27FC236}">
                <a16:creationId xmlns:a16="http://schemas.microsoft.com/office/drawing/2014/main" id="{C7AC1EB6-DD2F-EF51-3471-0FBD704072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29200" y="609600"/>
            <a:ext cx="20574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GB" sz="3600" kern="10">
                <a:solidFill>
                  <a:srgbClr val="CC3399"/>
                </a:solidFill>
                <a:effectLst>
                  <a:prstShdw prst="shdw17" dist="28398" dir="3806097">
                    <a:srgbClr val="CC3399">
                      <a:gamma/>
                      <a:shade val="60000"/>
                      <a:invGamma/>
                    </a:srgbClr>
                  </a:prstShdw>
                </a:effectLst>
                <a:latin typeface="Benegraphic"/>
              </a:rPr>
              <a:t>Good Bye!</a:t>
            </a:r>
          </a:p>
        </p:txBody>
      </p:sp>
      <p:pic>
        <p:nvPicPr>
          <p:cNvPr id="23575" name="Picture 23">
            <a:extLst>
              <a:ext uri="{FF2B5EF4-FFF2-40B4-BE49-F238E27FC236}">
                <a16:creationId xmlns:a16="http://schemas.microsoft.com/office/drawing/2014/main" id="{9F2C3EA4-1311-04D8-F60F-85FA2DA02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33825"/>
            <a:ext cx="1919288" cy="2085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76" name="WordArt 24">
            <a:extLst>
              <a:ext uri="{FF2B5EF4-FFF2-40B4-BE49-F238E27FC236}">
                <a16:creationId xmlns:a16="http://schemas.microsoft.com/office/drawing/2014/main" id="{7B8EA086-1A78-73CC-6940-6E524B96F5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5867400"/>
            <a:ext cx="29718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GB" sz="3600" kern="10">
                <a:solidFill>
                  <a:srgbClr val="663300"/>
                </a:solidFill>
                <a:effectLst>
                  <a:prstShdw prst="shdw17" dist="28398" dir="3806097">
                    <a:srgbClr val="663300">
                      <a:gamma/>
                      <a:shade val="60000"/>
                      <a:invGamma/>
                    </a:srgbClr>
                  </a:prstShdw>
                </a:effectLst>
                <a:latin typeface="Benegraphic"/>
              </a:rPr>
              <a:t>Auf Wiedersehen!</a:t>
            </a:r>
          </a:p>
        </p:txBody>
      </p:sp>
      <p:pic>
        <p:nvPicPr>
          <p:cNvPr id="23580" name="Picture 28" descr="Andalusian beauty">
            <a:extLst>
              <a:ext uri="{FF2B5EF4-FFF2-40B4-BE49-F238E27FC236}">
                <a16:creationId xmlns:a16="http://schemas.microsoft.com/office/drawing/2014/main" id="{AB09A20B-AB72-6CFD-2FC1-F4D8C86C9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6" t="4082" r="9982" b="46939"/>
          <a:stretch>
            <a:fillRect/>
          </a:stretch>
        </p:blipFill>
        <p:spPr bwMode="auto">
          <a:xfrm>
            <a:off x="5105400" y="2209800"/>
            <a:ext cx="1828800" cy="1828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81" name="WordArt 29">
            <a:extLst>
              <a:ext uri="{FF2B5EF4-FFF2-40B4-BE49-F238E27FC236}">
                <a16:creationId xmlns:a16="http://schemas.microsoft.com/office/drawing/2014/main" id="{6E5F1DAA-40D9-7B92-F073-837E92F66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34200" y="3048000"/>
            <a:ext cx="16002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GB" sz="3600" kern="10">
                <a:solidFill>
                  <a:srgbClr val="006600"/>
                </a:solidFill>
                <a:effectLst>
                  <a:prstShdw prst="shdw17" dist="28398" dir="3806097">
                    <a:srgbClr val="006600">
                      <a:gamma/>
                      <a:shade val="60000"/>
                      <a:invGamma/>
                    </a:srgbClr>
                  </a:prstShdw>
                </a:effectLst>
                <a:latin typeface="Benegraphic"/>
              </a:rPr>
              <a:t>Adios!</a:t>
            </a:r>
          </a:p>
        </p:txBody>
      </p:sp>
      <p:pic>
        <p:nvPicPr>
          <p:cNvPr id="23583" name="Picture 31" descr="RUMOW037">
            <a:extLst>
              <a:ext uri="{FF2B5EF4-FFF2-40B4-BE49-F238E27FC236}">
                <a16:creationId xmlns:a16="http://schemas.microsoft.com/office/drawing/2014/main" id="{52F835A3-4377-EDD6-1AC3-5F1F84040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8" t="1515" r="23866" b="34573"/>
          <a:stretch>
            <a:fillRect/>
          </a:stretch>
        </p:blipFill>
        <p:spPr bwMode="auto">
          <a:xfrm>
            <a:off x="6781800" y="4186238"/>
            <a:ext cx="2133600" cy="2062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84" name="Picture 32" descr="PATMOS Island-Dodecanese">
            <a:extLst>
              <a:ext uri="{FF2B5EF4-FFF2-40B4-BE49-F238E27FC236}">
                <a16:creationId xmlns:a16="http://schemas.microsoft.com/office/drawing/2014/main" id="{2608D508-FB90-3AAB-E3AA-2850095F5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9" t="2000" r="30099" b="47334"/>
          <a:stretch>
            <a:fillRect/>
          </a:stretch>
        </p:blipFill>
        <p:spPr bwMode="auto">
          <a:xfrm>
            <a:off x="3702050" y="4191000"/>
            <a:ext cx="1860550" cy="243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79" name="WordArt 27">
            <a:extLst>
              <a:ext uri="{FF2B5EF4-FFF2-40B4-BE49-F238E27FC236}">
                <a16:creationId xmlns:a16="http://schemas.microsoft.com/office/drawing/2014/main" id="{295C6D84-8A6A-32BD-D320-28DFA1D879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3733800"/>
            <a:ext cx="19812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GB" sz="3600" kern="10">
                <a:solidFill>
                  <a:srgbClr val="66CCFF"/>
                </a:solidFill>
                <a:effectLst>
                  <a:prstShdw prst="shdw17" dist="28398" dir="3806097">
                    <a:srgbClr val="66CCFF">
                      <a:gamma/>
                      <a:shade val="60000"/>
                      <a:invGamma/>
                    </a:srgbClr>
                  </a:prstShdw>
                </a:effectLst>
                <a:latin typeface="Benegraphic"/>
              </a:rPr>
              <a:t>Cairete!</a:t>
            </a:r>
          </a:p>
        </p:txBody>
      </p:sp>
      <p:sp>
        <p:nvSpPr>
          <p:cNvPr id="23582" name="WordArt 30">
            <a:extLst>
              <a:ext uri="{FF2B5EF4-FFF2-40B4-BE49-F238E27FC236}">
                <a16:creationId xmlns:a16="http://schemas.microsoft.com/office/drawing/2014/main" id="{7428EDED-B269-3FCE-41A6-0D2F3BFA0B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72200" y="5943600"/>
            <a:ext cx="25146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GB" sz="3600" kern="10">
                <a:solidFill>
                  <a:srgbClr val="FF0000"/>
                </a:solidFill>
                <a:effectLst>
                  <a:prstShdw prst="shdw17" dist="28398" dir="3806097">
                    <a:srgbClr val="FF0000">
                      <a:gamma/>
                      <a:shade val="60000"/>
                      <a:invGamma/>
                    </a:srgbClr>
                  </a:prstShdw>
                </a:effectLst>
                <a:latin typeface="Benegraphic"/>
              </a:rPr>
              <a:t>Do Svidaniya!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0" dur="20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3" dur="20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8" dur="1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1" dur="1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9F6CC61-3AE1-F9D7-D377-67D1F2F7C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CA584-9FA4-44AA-96BD-092340A50D54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324610" name="Text Box 2">
            <a:extLst>
              <a:ext uri="{FF2B5EF4-FFF2-40B4-BE49-F238E27FC236}">
                <a16:creationId xmlns:a16="http://schemas.microsoft.com/office/drawing/2014/main" id="{077FABD8-ABD3-9608-F0BF-E84E4A1A1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r>
              <a:rPr lang="en-GB" altLang="en-US" sz="2400"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CC2B87F7-728D-5CBB-982A-FBAC1A356F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4B5B1C2-0AB0-4B21-99EB-5DE297E3FD48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78178" name="Text Box 2">
            <a:extLst>
              <a:ext uri="{FF2B5EF4-FFF2-40B4-BE49-F238E27FC236}">
                <a16:creationId xmlns:a16="http://schemas.microsoft.com/office/drawing/2014/main" id="{08FC0871-2B94-FCCC-918E-6CF8D062A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73050"/>
            <a:ext cx="7467600" cy="82391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Europe’s Latitude vs. US</a:t>
            </a:r>
          </a:p>
        </p:txBody>
      </p:sp>
      <p:pic>
        <p:nvPicPr>
          <p:cNvPr id="178179" name="Picture 3">
            <a:extLst>
              <a:ext uri="{FF2B5EF4-FFF2-40B4-BE49-F238E27FC236}">
                <a16:creationId xmlns:a16="http://schemas.microsoft.com/office/drawing/2014/main" id="{EF853BAA-15F2-C6FE-BC46-2A22B5A30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13786" r="1852" b="5556"/>
          <a:stretch>
            <a:fillRect/>
          </a:stretch>
        </p:blipFill>
        <p:spPr bwMode="auto">
          <a:xfrm>
            <a:off x="2819400" y="1371600"/>
            <a:ext cx="5181600" cy="322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0A568BE1-4BC9-335E-36D3-7E0EC626088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7FC35457-9206-496A-8EE2-DA22DACA17EB}" type="slidenum">
              <a:rPr lang="en-US" altLang="en-US"/>
              <a:pPr/>
              <a:t>5</a:t>
            </a:fld>
            <a:endParaRPr lang="en-US" altLang="en-US"/>
          </a:p>
        </p:txBody>
      </p:sp>
      <p:pic>
        <p:nvPicPr>
          <p:cNvPr id="152581" name="Picture 5">
            <a:extLst>
              <a:ext uri="{FF2B5EF4-FFF2-40B4-BE49-F238E27FC236}">
                <a16:creationId xmlns:a16="http://schemas.microsoft.com/office/drawing/2014/main" id="{B719F775-C1DA-D6B9-A712-750525CD3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5181600" cy="3886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82" name="Rectangle 6">
            <a:extLst>
              <a:ext uri="{FF2B5EF4-FFF2-40B4-BE49-F238E27FC236}">
                <a16:creationId xmlns:a16="http://schemas.microsoft.com/office/drawing/2014/main" id="{36BA1F31-B3D4-6F91-48E0-248A36C5A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50" y="684213"/>
            <a:ext cx="4987925" cy="836612"/>
          </a:xfrm>
          <a:prstGeom prst="rect">
            <a:avLst/>
          </a:prstGeom>
          <a:noFill/>
          <a:ln w="12700">
            <a:solidFill>
              <a:srgbClr val="00CC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8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3,800 square miles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76DB8CA5-B2A7-EFD7-2333-20431C58AE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1ABCA644-65CA-4FBD-8599-052FD13D2DE5}" type="slidenum">
              <a:rPr lang="en-US" altLang="en-US"/>
              <a:pPr/>
              <a:t>6</a:t>
            </a:fld>
            <a:endParaRPr lang="en-US" alt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17324EC-3EB3-95EC-5CC2-62E2E8A2E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4495800" cy="3656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Oval 7">
            <a:extLst>
              <a:ext uri="{FF2B5EF4-FFF2-40B4-BE49-F238E27FC236}">
                <a16:creationId xmlns:a16="http://schemas.microsoft.com/office/drawing/2014/main" id="{7E9800A7-685C-8236-CCEF-6EE2990FC0EE}"/>
              </a:ext>
            </a:extLst>
          </p:cNvPr>
          <p:cNvSpPr>
            <a:spLocks noChangeArrowheads="1"/>
          </p:cNvSpPr>
          <p:nvPr/>
        </p:nvSpPr>
        <p:spPr bwMode="auto">
          <a:xfrm rot="-2209332">
            <a:off x="4251325" y="1325563"/>
            <a:ext cx="2667000" cy="18288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en-US">
              <a:solidFill>
                <a:schemeClr val="accent2"/>
              </a:solidFill>
            </a:endParaRPr>
          </a:p>
        </p:txBody>
      </p:sp>
      <p:sp>
        <p:nvSpPr>
          <p:cNvPr id="3080" name="Oval 8">
            <a:extLst>
              <a:ext uri="{FF2B5EF4-FFF2-40B4-BE49-F238E27FC236}">
                <a16:creationId xmlns:a16="http://schemas.microsoft.com/office/drawing/2014/main" id="{48E258AE-C801-C323-EB99-05DCF98F6157}"/>
              </a:ext>
            </a:extLst>
          </p:cNvPr>
          <p:cNvSpPr>
            <a:spLocks noChangeArrowheads="1"/>
          </p:cNvSpPr>
          <p:nvPr/>
        </p:nvSpPr>
        <p:spPr bwMode="auto">
          <a:xfrm rot="-1655083">
            <a:off x="2657475" y="2674938"/>
            <a:ext cx="2833688" cy="3810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en-US">
              <a:solidFill>
                <a:schemeClr val="accent2"/>
              </a:solidFill>
            </a:endParaRPr>
          </a:p>
        </p:txBody>
      </p:sp>
      <p:sp>
        <p:nvSpPr>
          <p:cNvPr id="3081" name="Oval 9">
            <a:extLst>
              <a:ext uri="{FF2B5EF4-FFF2-40B4-BE49-F238E27FC236}">
                <a16:creationId xmlns:a16="http://schemas.microsoft.com/office/drawing/2014/main" id="{6E236493-D675-9E8C-8CC5-1D558CC994E9}"/>
              </a:ext>
            </a:extLst>
          </p:cNvPr>
          <p:cNvSpPr>
            <a:spLocks noChangeArrowheads="1"/>
          </p:cNvSpPr>
          <p:nvPr/>
        </p:nvSpPr>
        <p:spPr bwMode="auto">
          <a:xfrm rot="2078641">
            <a:off x="5105400" y="2514600"/>
            <a:ext cx="3200400" cy="35052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en-US">
              <a:solidFill>
                <a:schemeClr val="accent2"/>
              </a:solidFill>
            </a:endParaRPr>
          </a:p>
        </p:txBody>
      </p:sp>
      <p:sp>
        <p:nvSpPr>
          <p:cNvPr id="3082" name="Text Box 10">
            <a:extLst>
              <a:ext uri="{FF2B5EF4-FFF2-40B4-BE49-F238E27FC236}">
                <a16:creationId xmlns:a16="http://schemas.microsoft.com/office/drawing/2014/main" id="{04C91672-706D-2969-311A-C17343E72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4288"/>
            <a:ext cx="2249488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800" b="1">
                <a:solidFill>
                  <a:srgbClr val="990099"/>
                </a:solidFill>
                <a:latin typeface="Times New Roman" panose="02020603050405020304" pitchFamily="18" charset="0"/>
              </a:rPr>
              <a:t>Regions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E1BFF078-6612-E7DD-7A23-7CF64975D41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78FB415B-87FB-4550-ABAB-9A6F37FC9329}" type="slidenum">
              <a:rPr lang="en-US" altLang="en-US"/>
              <a:pPr/>
              <a:t>7</a:t>
            </a:fld>
            <a:endParaRPr lang="en-US" altLang="en-US"/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1ED83660-2A72-11AF-0175-838B8891A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0"/>
            <a:ext cx="4038600" cy="366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Oval 4">
            <a:extLst>
              <a:ext uri="{FF2B5EF4-FFF2-40B4-BE49-F238E27FC236}">
                <a16:creationId xmlns:a16="http://schemas.microsoft.com/office/drawing/2014/main" id="{2AAA1417-0957-835C-5C9F-9B0079B9D4D7}"/>
              </a:ext>
            </a:extLst>
          </p:cNvPr>
          <p:cNvSpPr>
            <a:spLocks noChangeArrowheads="1"/>
          </p:cNvSpPr>
          <p:nvPr/>
        </p:nvSpPr>
        <p:spPr bwMode="auto">
          <a:xfrm rot="1527801">
            <a:off x="4876800" y="1143000"/>
            <a:ext cx="1524000" cy="2362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5" name="Oval 5">
            <a:extLst>
              <a:ext uri="{FF2B5EF4-FFF2-40B4-BE49-F238E27FC236}">
                <a16:creationId xmlns:a16="http://schemas.microsoft.com/office/drawing/2014/main" id="{43B6E747-3C6B-9233-0BF4-4014F5D4E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89560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CB05E4E5-67AC-F61F-092D-2A29BB6C4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76200"/>
            <a:ext cx="5486400" cy="67151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80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Northern Peninsulas</a:t>
            </a: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8E872659-69BD-7C9F-89A0-1E50B2345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1242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CC99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990099"/>
                </a:solidFill>
                <a:latin typeface="Comic Sans MS" panose="030F0702030302020204" pitchFamily="66" charset="0"/>
              </a:rPr>
              <a:t>Jutland Peninsula</a:t>
            </a:r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id="{1B2DBF7C-B92C-3148-DE31-1AE662026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2192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CC99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990099"/>
                </a:solidFill>
                <a:latin typeface="Comic Sans MS" panose="030F0702030302020204" pitchFamily="66" charset="0"/>
              </a:rPr>
              <a:t>Scandinavian Peninsula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96625D74-2974-C585-045B-1201D679BD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F546F0E8-24EA-4098-8610-69A11B4E4415}" type="slidenum">
              <a:rPr lang="en-US" altLang="en-US"/>
              <a:pPr/>
              <a:t>8</a:t>
            </a:fld>
            <a:endParaRPr lang="en-US" alt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4AEDC795-536E-77CF-F20A-9AA911C45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4495800" cy="4075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>
            <a:extLst>
              <a:ext uri="{FF2B5EF4-FFF2-40B4-BE49-F238E27FC236}">
                <a16:creationId xmlns:a16="http://schemas.microsoft.com/office/drawing/2014/main" id="{9D65846F-12DF-178A-45A3-A6E311522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76200"/>
            <a:ext cx="5486400" cy="67151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8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Southern Peninsulas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AF6AF4A0-E692-6080-D352-6696397C0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1910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CC99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990099"/>
                </a:solidFill>
                <a:latin typeface="Comic Sans MS" panose="030F0702030302020204" pitchFamily="66" charset="0"/>
              </a:rPr>
              <a:t>Iberian Peninsula</a:t>
            </a:r>
          </a:p>
        </p:txBody>
      </p:sp>
      <p:sp>
        <p:nvSpPr>
          <p:cNvPr id="11272" name="Oval 8">
            <a:extLst>
              <a:ext uri="{FF2B5EF4-FFF2-40B4-BE49-F238E27FC236}">
                <a16:creationId xmlns:a16="http://schemas.microsoft.com/office/drawing/2014/main" id="{79B704C3-70C1-88F9-1B1D-061041F90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886200"/>
            <a:ext cx="1524000" cy="1219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331730DF-B24F-056A-3353-A7C2032AD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4958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CC99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990099"/>
                </a:solidFill>
                <a:latin typeface="Comic Sans MS" panose="030F0702030302020204" pitchFamily="66" charset="0"/>
              </a:rPr>
              <a:t>Italian Peninsula</a:t>
            </a:r>
          </a:p>
        </p:txBody>
      </p:sp>
      <p:sp>
        <p:nvSpPr>
          <p:cNvPr id="11274" name="Oval 10">
            <a:extLst>
              <a:ext uri="{FF2B5EF4-FFF2-40B4-BE49-F238E27FC236}">
                <a16:creationId xmlns:a16="http://schemas.microsoft.com/office/drawing/2014/main" id="{26A3E77B-7ACA-5424-B3CF-C7F5E4BAC185}"/>
              </a:ext>
            </a:extLst>
          </p:cNvPr>
          <p:cNvSpPr>
            <a:spLocks noChangeArrowheads="1"/>
          </p:cNvSpPr>
          <p:nvPr/>
        </p:nvSpPr>
        <p:spPr bwMode="auto">
          <a:xfrm rot="-2458462">
            <a:off x="4495800" y="4038600"/>
            <a:ext cx="914400" cy="1371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CBC25821-1D2A-07AF-4591-8388511CA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5720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CC99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990099"/>
                </a:solidFill>
                <a:latin typeface="Comic Sans MS" panose="030F0702030302020204" pitchFamily="66" charset="0"/>
              </a:rPr>
              <a:t>Balkan Peninsula</a:t>
            </a:r>
          </a:p>
        </p:txBody>
      </p:sp>
      <p:sp>
        <p:nvSpPr>
          <p:cNvPr id="11276" name="Oval 12">
            <a:extLst>
              <a:ext uri="{FF2B5EF4-FFF2-40B4-BE49-F238E27FC236}">
                <a16:creationId xmlns:a16="http://schemas.microsoft.com/office/drawing/2014/main" id="{23F54458-4D93-BDEC-35CA-77EE4E802BC9}"/>
              </a:ext>
            </a:extLst>
          </p:cNvPr>
          <p:cNvSpPr>
            <a:spLocks noChangeArrowheads="1"/>
          </p:cNvSpPr>
          <p:nvPr/>
        </p:nvSpPr>
        <p:spPr bwMode="auto">
          <a:xfrm rot="-2458462">
            <a:off x="5105400" y="4038600"/>
            <a:ext cx="1219200" cy="1471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77" name="Text Box 13">
            <a:extLst>
              <a:ext uri="{FF2B5EF4-FFF2-40B4-BE49-F238E27FC236}">
                <a16:creationId xmlns:a16="http://schemas.microsoft.com/office/drawing/2014/main" id="{3402976F-5006-FF1C-5983-884BCE378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8006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CC99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990099"/>
                </a:solidFill>
                <a:latin typeface="Comic Sans MS" panose="030F0702030302020204" pitchFamily="66" charset="0"/>
              </a:rPr>
              <a:t>AnatoleanPeninsula</a:t>
            </a:r>
          </a:p>
        </p:txBody>
      </p:sp>
      <p:sp>
        <p:nvSpPr>
          <p:cNvPr id="11278" name="Oval 14">
            <a:extLst>
              <a:ext uri="{FF2B5EF4-FFF2-40B4-BE49-F238E27FC236}">
                <a16:creationId xmlns:a16="http://schemas.microsoft.com/office/drawing/2014/main" id="{23494861-2D7C-C077-D6F6-47F768C70EE9}"/>
              </a:ext>
            </a:extLst>
          </p:cNvPr>
          <p:cNvSpPr>
            <a:spLocks noChangeArrowheads="1"/>
          </p:cNvSpPr>
          <p:nvPr/>
        </p:nvSpPr>
        <p:spPr bwMode="auto">
          <a:xfrm rot="-2458462">
            <a:off x="6096000" y="4495800"/>
            <a:ext cx="1524000" cy="114458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79" name="Text Box 15">
            <a:extLst>
              <a:ext uri="{FF2B5EF4-FFF2-40B4-BE49-F238E27FC236}">
                <a16:creationId xmlns:a16="http://schemas.microsoft.com/office/drawing/2014/main" id="{457666EA-FA58-0321-23BD-71EB9D3FE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9624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CC99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990099"/>
                </a:solidFill>
                <a:latin typeface="Comic Sans MS" panose="030F0702030302020204" pitchFamily="66" charset="0"/>
              </a:rPr>
              <a:t>Crimean</a:t>
            </a:r>
            <a:br>
              <a:rPr lang="en-US" altLang="en-US" b="1">
                <a:solidFill>
                  <a:srgbClr val="990099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990099"/>
                </a:solidFill>
                <a:latin typeface="Comic Sans MS" panose="030F0702030302020204" pitchFamily="66" charset="0"/>
              </a:rPr>
              <a:t>Peninsula</a:t>
            </a:r>
          </a:p>
        </p:txBody>
      </p:sp>
      <p:sp>
        <p:nvSpPr>
          <p:cNvPr id="11280" name="Oval 16">
            <a:extLst>
              <a:ext uri="{FF2B5EF4-FFF2-40B4-BE49-F238E27FC236}">
                <a16:creationId xmlns:a16="http://schemas.microsoft.com/office/drawing/2014/main" id="{206CDA21-9C5F-DF6D-6E3F-42C3DAA3F9D8}"/>
              </a:ext>
            </a:extLst>
          </p:cNvPr>
          <p:cNvSpPr>
            <a:spLocks noChangeArrowheads="1"/>
          </p:cNvSpPr>
          <p:nvPr/>
        </p:nvSpPr>
        <p:spPr bwMode="auto">
          <a:xfrm rot="-2458462">
            <a:off x="6019800" y="3810000"/>
            <a:ext cx="1143000" cy="8001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73" grpId="0"/>
      <p:bldP spid="11275" grpId="0"/>
      <p:bldP spid="11277" grpId="0"/>
      <p:bldP spid="112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B5C605D9-8501-B467-01E8-C4496134C1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A2603868-F7FC-45DD-A093-A7783DA42629}" type="slidenum">
              <a:rPr lang="en-US" altLang="en-US"/>
              <a:pPr/>
              <a:t>9</a:t>
            </a:fld>
            <a:endParaRPr lang="en-US" altLang="en-US"/>
          </a:p>
        </p:txBody>
      </p:sp>
      <p:pic>
        <p:nvPicPr>
          <p:cNvPr id="239618" name="Picture 2">
            <a:extLst>
              <a:ext uri="{FF2B5EF4-FFF2-40B4-BE49-F238E27FC236}">
                <a16:creationId xmlns:a16="http://schemas.microsoft.com/office/drawing/2014/main" id="{134E9152-31A4-E0A4-185A-6151DA17B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4"/>
          <a:stretch>
            <a:fillRect/>
          </a:stretch>
        </p:blipFill>
        <p:spPr bwMode="auto">
          <a:xfrm>
            <a:off x="2895600" y="1447800"/>
            <a:ext cx="5105400" cy="305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619" name="Text Box 3">
            <a:extLst>
              <a:ext uri="{FF2B5EF4-FFF2-40B4-BE49-F238E27FC236}">
                <a16:creationId xmlns:a16="http://schemas.microsoft.com/office/drawing/2014/main" id="{5AA62FEA-11DE-5AEB-2B34-E5646AC05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9088"/>
            <a:ext cx="8915400" cy="82391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ABABC7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Mediterranean Sea:</a:t>
            </a:r>
            <a:endParaRPr lang="en-US" altLang="en-US" sz="4800" b="1" i="1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39620" name="Rectangle 4">
            <a:extLst>
              <a:ext uri="{FF2B5EF4-FFF2-40B4-BE49-F238E27FC236}">
                <a16:creationId xmlns:a16="http://schemas.microsoft.com/office/drawing/2014/main" id="{BA138C52-6ED4-5F6B-7F2C-DBBA8703F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876800"/>
            <a:ext cx="55626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None/>
            </a:pPr>
            <a:r>
              <a:rPr lang="en-US" altLang="en-US" sz="240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2,400 miles long &amp; 1,000 miles wide</a:t>
            </a:r>
          </a:p>
          <a:p>
            <a:pPr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None/>
            </a:pPr>
            <a:r>
              <a:rPr lang="en-US" altLang="en-US" sz="240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“Crossroads of 3 Continents”</a:t>
            </a:r>
            <a:endParaRPr lang="en-US" altLang="en-US" sz="280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39624" name="Picture 8" descr="View from monument for the Pillars of Hercules, overlooking the Strait of Gibraltar to the south">
            <a:extLst>
              <a:ext uri="{FF2B5EF4-FFF2-40B4-BE49-F238E27FC236}">
                <a16:creationId xmlns:a16="http://schemas.microsoft.com/office/drawing/2014/main" id="{ED863017-CC8C-4187-77EF-2060D4759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2057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625" name="Rectangle 9">
            <a:extLst>
              <a:ext uri="{FF2B5EF4-FFF2-40B4-BE49-F238E27FC236}">
                <a16:creationId xmlns:a16="http://schemas.microsoft.com/office/drawing/2014/main" id="{B7311D1C-5F29-36C8-C0FD-864B46973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819400"/>
            <a:ext cx="2286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Strait of Gibraltar &amp; the</a:t>
            </a:r>
            <a:r>
              <a:rPr lang="en-US" altLang="en-US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“Pillars of Hercules”</a:t>
            </a:r>
          </a:p>
        </p:txBody>
      </p:sp>
      <p:sp>
        <p:nvSpPr>
          <p:cNvPr id="239626" name="Line 10">
            <a:extLst>
              <a:ext uri="{FF2B5EF4-FFF2-40B4-BE49-F238E27FC236}">
                <a16:creationId xmlns:a16="http://schemas.microsoft.com/office/drawing/2014/main" id="{490AB7EE-CED4-E772-E071-87353D8D9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276600"/>
            <a:ext cx="0" cy="304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theme1.xml><?xml version="1.0" encoding="utf-8"?>
<a:theme xmlns:a="http://schemas.openxmlformats.org/drawingml/2006/main" name="ind_3477_slide">
  <a:themeElements>
    <a:clrScheme name="ind_3477_slide 2">
      <a:dk1>
        <a:srgbClr val="000000"/>
      </a:dk1>
      <a:lt1>
        <a:srgbClr val="EED2EE"/>
      </a:lt1>
      <a:dk2>
        <a:srgbClr val="000000"/>
      </a:dk2>
      <a:lt2>
        <a:srgbClr val="808080"/>
      </a:lt2>
      <a:accent1>
        <a:srgbClr val="E293B4"/>
      </a:accent1>
      <a:accent2>
        <a:srgbClr val="BF87D3"/>
      </a:accent2>
      <a:accent3>
        <a:srgbClr val="F5E5F5"/>
      </a:accent3>
      <a:accent4>
        <a:srgbClr val="000000"/>
      </a:accent4>
      <a:accent5>
        <a:srgbClr val="EEC8D6"/>
      </a:accent5>
      <a:accent6>
        <a:srgbClr val="AD7ABF"/>
      </a:accent6>
      <a:hlink>
        <a:srgbClr val="6B2C6B"/>
      </a:hlink>
      <a:folHlink>
        <a:srgbClr val="A83FA8"/>
      </a:folHlink>
    </a:clrScheme>
    <a:fontScheme name="ind_3477_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ind_3477_slide 1">
        <a:dk1>
          <a:srgbClr val="000000"/>
        </a:dk1>
        <a:lt1>
          <a:srgbClr val="EED2EE"/>
        </a:lt1>
        <a:dk2>
          <a:srgbClr val="000000"/>
        </a:dk2>
        <a:lt2>
          <a:srgbClr val="808080"/>
        </a:lt2>
        <a:accent1>
          <a:srgbClr val="E7AEE7"/>
        </a:accent1>
        <a:accent2>
          <a:srgbClr val="FFEBFF"/>
        </a:accent2>
        <a:accent3>
          <a:srgbClr val="F5E5F5"/>
        </a:accent3>
        <a:accent4>
          <a:srgbClr val="000000"/>
        </a:accent4>
        <a:accent5>
          <a:srgbClr val="F1D3F1"/>
        </a:accent5>
        <a:accent6>
          <a:srgbClr val="E7D5E7"/>
        </a:accent6>
        <a:hlink>
          <a:srgbClr val="AF36AF"/>
        </a:hlink>
        <a:folHlink>
          <a:srgbClr val="844D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477_slide 2">
        <a:dk1>
          <a:srgbClr val="000000"/>
        </a:dk1>
        <a:lt1>
          <a:srgbClr val="EED2EE"/>
        </a:lt1>
        <a:dk2>
          <a:srgbClr val="000000"/>
        </a:dk2>
        <a:lt2>
          <a:srgbClr val="808080"/>
        </a:lt2>
        <a:accent1>
          <a:srgbClr val="E293B4"/>
        </a:accent1>
        <a:accent2>
          <a:srgbClr val="BF87D3"/>
        </a:accent2>
        <a:accent3>
          <a:srgbClr val="F5E5F5"/>
        </a:accent3>
        <a:accent4>
          <a:srgbClr val="000000"/>
        </a:accent4>
        <a:accent5>
          <a:srgbClr val="EEC8D6"/>
        </a:accent5>
        <a:accent6>
          <a:srgbClr val="AD7ABF"/>
        </a:accent6>
        <a:hlink>
          <a:srgbClr val="6B2C6B"/>
        </a:hlink>
        <a:folHlink>
          <a:srgbClr val="A83F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477_slide 3">
        <a:dk1>
          <a:srgbClr val="000000"/>
        </a:dk1>
        <a:lt1>
          <a:srgbClr val="EED2EE"/>
        </a:lt1>
        <a:dk2>
          <a:srgbClr val="000000"/>
        </a:dk2>
        <a:lt2>
          <a:srgbClr val="808080"/>
        </a:lt2>
        <a:accent1>
          <a:srgbClr val="E1A3E1"/>
        </a:accent1>
        <a:accent2>
          <a:srgbClr val="DADA85"/>
        </a:accent2>
        <a:accent3>
          <a:srgbClr val="F5E5F5"/>
        </a:accent3>
        <a:accent4>
          <a:srgbClr val="000000"/>
        </a:accent4>
        <a:accent5>
          <a:srgbClr val="EECEEE"/>
        </a:accent5>
        <a:accent6>
          <a:srgbClr val="C5C578"/>
        </a:accent6>
        <a:hlink>
          <a:srgbClr val="75BE58"/>
        </a:hlink>
        <a:folHlink>
          <a:srgbClr val="844D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477_slide 4">
        <a:dk1>
          <a:srgbClr val="000000"/>
        </a:dk1>
        <a:lt1>
          <a:srgbClr val="EED2EE"/>
        </a:lt1>
        <a:dk2>
          <a:srgbClr val="000000"/>
        </a:dk2>
        <a:lt2>
          <a:srgbClr val="808080"/>
        </a:lt2>
        <a:accent1>
          <a:srgbClr val="DBA26D"/>
        </a:accent1>
        <a:accent2>
          <a:srgbClr val="BEBE58"/>
        </a:accent2>
        <a:accent3>
          <a:srgbClr val="F5E5F5"/>
        </a:accent3>
        <a:accent4>
          <a:srgbClr val="000000"/>
        </a:accent4>
        <a:accent5>
          <a:srgbClr val="EACEBA"/>
        </a:accent5>
        <a:accent6>
          <a:srgbClr val="ACAC4F"/>
        </a:accent6>
        <a:hlink>
          <a:srgbClr val="6B2C6B"/>
        </a:hlink>
        <a:folHlink>
          <a:srgbClr val="3963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477_sli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7AEE7"/>
        </a:accent1>
        <a:accent2>
          <a:srgbClr val="FFEBFF"/>
        </a:accent2>
        <a:accent3>
          <a:srgbClr val="FFFFFF"/>
        </a:accent3>
        <a:accent4>
          <a:srgbClr val="000000"/>
        </a:accent4>
        <a:accent5>
          <a:srgbClr val="F1D3F1"/>
        </a:accent5>
        <a:accent6>
          <a:srgbClr val="E7D5E7"/>
        </a:accent6>
        <a:hlink>
          <a:srgbClr val="AF36AF"/>
        </a:hlink>
        <a:folHlink>
          <a:srgbClr val="844D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477_sli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93B4"/>
        </a:accent1>
        <a:accent2>
          <a:srgbClr val="BF87D3"/>
        </a:accent2>
        <a:accent3>
          <a:srgbClr val="FFFFFF"/>
        </a:accent3>
        <a:accent4>
          <a:srgbClr val="000000"/>
        </a:accent4>
        <a:accent5>
          <a:srgbClr val="EEC8D6"/>
        </a:accent5>
        <a:accent6>
          <a:srgbClr val="AD7ABF"/>
        </a:accent6>
        <a:hlink>
          <a:srgbClr val="6B2C6B"/>
        </a:hlink>
        <a:folHlink>
          <a:srgbClr val="A83F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477_sli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1A3E1"/>
        </a:accent1>
        <a:accent2>
          <a:srgbClr val="DADA85"/>
        </a:accent2>
        <a:accent3>
          <a:srgbClr val="FFFFFF"/>
        </a:accent3>
        <a:accent4>
          <a:srgbClr val="000000"/>
        </a:accent4>
        <a:accent5>
          <a:srgbClr val="EECEEE"/>
        </a:accent5>
        <a:accent6>
          <a:srgbClr val="C5C578"/>
        </a:accent6>
        <a:hlink>
          <a:srgbClr val="75BE58"/>
        </a:hlink>
        <a:folHlink>
          <a:srgbClr val="844D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477_slid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BA26D"/>
        </a:accent1>
        <a:accent2>
          <a:srgbClr val="BEBE58"/>
        </a:accent2>
        <a:accent3>
          <a:srgbClr val="FFFFFF"/>
        </a:accent3>
        <a:accent4>
          <a:srgbClr val="000000"/>
        </a:accent4>
        <a:accent5>
          <a:srgbClr val="EACEBA"/>
        </a:accent5>
        <a:accent6>
          <a:srgbClr val="ACAC4F"/>
        </a:accent6>
        <a:hlink>
          <a:srgbClr val="6B2C6B"/>
        </a:hlink>
        <a:folHlink>
          <a:srgbClr val="3963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Europe</Template>
  <TotalTime>167</TotalTime>
  <Words>535</Words>
  <Application>Microsoft Office PowerPoint</Application>
  <PresentationFormat>On-screen Show (4:3)</PresentationFormat>
  <Paragraphs>183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Benegraphic</vt:lpstr>
      <vt:lpstr>Times New Roman</vt:lpstr>
      <vt:lpstr>Arial</vt:lpstr>
      <vt:lpstr>PressWriter Symbols</vt:lpstr>
      <vt:lpstr>Comic Sans MS</vt:lpstr>
      <vt:lpstr>ind_3477_slide</vt:lpstr>
      <vt:lpstr>PowerPoint Presentation</vt:lpstr>
      <vt:lpstr>PowerPoint Presentation</vt:lpstr>
      <vt:lpstr>Longitude / Latitude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Alvord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 the continent</dc:title>
  <dc:subject>Europe the continent</dc:subject>
  <dc:creator>rclutter</dc:creator>
  <cp:keywords>Europe the continent</cp:keywords>
  <cp:lastModifiedBy>Nayan GRIFFITHS</cp:lastModifiedBy>
  <cp:revision>13</cp:revision>
  <dcterms:created xsi:type="dcterms:W3CDTF">2008-09-30T22:06:17Z</dcterms:created>
  <dcterms:modified xsi:type="dcterms:W3CDTF">2023-06-05T15:50:51Z</dcterms:modified>
</cp:coreProperties>
</file>